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7" r:id="rId1"/>
  </p:sldMasterIdLst>
  <p:notesMasterIdLst>
    <p:notesMasterId r:id="rId19"/>
  </p:notesMasterIdLst>
  <p:sldIdLst>
    <p:sldId id="256" r:id="rId2"/>
    <p:sldId id="320" r:id="rId3"/>
    <p:sldId id="258" r:id="rId4"/>
    <p:sldId id="260" r:id="rId5"/>
    <p:sldId id="261" r:id="rId6"/>
    <p:sldId id="262" r:id="rId7"/>
    <p:sldId id="264" r:id="rId8"/>
    <p:sldId id="265" r:id="rId9"/>
    <p:sldId id="267" r:id="rId10"/>
    <p:sldId id="318" r:id="rId11"/>
    <p:sldId id="319" r:id="rId12"/>
    <p:sldId id="268" r:id="rId13"/>
    <p:sldId id="270" r:id="rId14"/>
    <p:sldId id="321" r:id="rId15"/>
    <p:sldId id="322" r:id="rId16"/>
    <p:sldId id="323" r:id="rId17"/>
    <p:sldId id="32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CE269-7854-4E0E-93D2-D00D66393904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FD88F-5F8E-4FCF-AA24-64275106B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E828D07-2CCA-45E2-8C2E-7B01C0007727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1D13C-0A32-46EA-A557-EE24C2F1C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215153" y="381001"/>
            <a:ext cx="2639924" cy="5029200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29730 w 2928136"/>
              <a:gd name="connsiteY1" fmla="*/ 1463460 h 5548763"/>
              <a:gd name="connsiteX2" fmla="*/ 958067 w 2928136"/>
              <a:gd name="connsiteY2" fmla="*/ 1554822 h 5548763"/>
              <a:gd name="connsiteX3" fmla="*/ 2928136 w 2928136"/>
              <a:gd name="connsiteY3" fmla="*/ 107023 h 5548763"/>
              <a:gd name="connsiteX4" fmla="*/ 228600 w 2928136"/>
              <a:gd name="connsiteY4" fmla="*/ 2501761 h 5548763"/>
              <a:gd name="connsiteX5" fmla="*/ 2470934 w 2928136"/>
              <a:gd name="connsiteY5" fmla="*/ 1696096 h 5548763"/>
              <a:gd name="connsiteX6" fmla="*/ 0 w 2928136"/>
              <a:gd name="connsiteY6" fmla="*/ 1053958 h 5548763"/>
              <a:gd name="connsiteX7" fmla="*/ 0 w 2928136"/>
              <a:gd name="connsiteY7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102755 w 3030891"/>
              <a:gd name="connsiteY0" fmla="*/ 1053955 h 5548763"/>
              <a:gd name="connsiteX1" fmla="*/ 722768 w 3030891"/>
              <a:gd name="connsiteY1" fmla="*/ 1301228 h 5548763"/>
              <a:gd name="connsiteX2" fmla="*/ 1032485 w 3030891"/>
              <a:gd name="connsiteY2" fmla="*/ 1463460 h 5548763"/>
              <a:gd name="connsiteX3" fmla="*/ 1060822 w 3030891"/>
              <a:gd name="connsiteY3" fmla="*/ 1554822 h 5548763"/>
              <a:gd name="connsiteX4" fmla="*/ 3030891 w 3030891"/>
              <a:gd name="connsiteY4" fmla="*/ 107023 h 5548763"/>
              <a:gd name="connsiteX5" fmla="*/ 331355 w 3030891"/>
              <a:gd name="connsiteY5" fmla="*/ 2501761 h 5548763"/>
              <a:gd name="connsiteX6" fmla="*/ 2573689 w 3030891"/>
              <a:gd name="connsiteY6" fmla="*/ 1696096 h 5548763"/>
              <a:gd name="connsiteX7" fmla="*/ 102755 w 3030891"/>
              <a:gd name="connsiteY7" fmla="*/ 1053958 h 5548763"/>
              <a:gd name="connsiteX8" fmla="*/ 102755 w 3030891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57466 w 2928136"/>
              <a:gd name="connsiteY2" fmla="*/ 54258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296942 w 3225078"/>
              <a:gd name="connsiteY0" fmla="*/ 1053955 h 5578260"/>
              <a:gd name="connsiteX1" fmla="*/ 916955 w 3225078"/>
              <a:gd name="connsiteY1" fmla="*/ 1301228 h 5578260"/>
              <a:gd name="connsiteX2" fmla="*/ 986944 w 3225078"/>
              <a:gd name="connsiteY2" fmla="*/ 4740060 h 5578260"/>
              <a:gd name="connsiteX3" fmla="*/ 1255009 w 3225078"/>
              <a:gd name="connsiteY3" fmla="*/ 1554822 h 5578260"/>
              <a:gd name="connsiteX4" fmla="*/ 3225078 w 3225078"/>
              <a:gd name="connsiteY4" fmla="*/ 107023 h 5578260"/>
              <a:gd name="connsiteX5" fmla="*/ 525542 w 3225078"/>
              <a:gd name="connsiteY5" fmla="*/ 2501761 h 5578260"/>
              <a:gd name="connsiteX6" fmla="*/ 2767876 w 3225078"/>
              <a:gd name="connsiteY6" fmla="*/ 1696096 h 5578260"/>
              <a:gd name="connsiteX7" fmla="*/ 296942 w 3225078"/>
              <a:gd name="connsiteY7" fmla="*/ 1053958 h 5578260"/>
              <a:gd name="connsiteX8" fmla="*/ 296942 w 3225078"/>
              <a:gd name="connsiteY8" fmla="*/ 1053955 h 5578260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8136" h="5578260">
                <a:moveTo>
                  <a:pt x="0" y="1053955"/>
                </a:moveTo>
                <a:cubicBezTo>
                  <a:pt x="849961" y="667873"/>
                  <a:pt x="530324" y="4656582"/>
                  <a:pt x="690002" y="4740060"/>
                </a:cubicBezTo>
                <a:cubicBezTo>
                  <a:pt x="746344" y="4782326"/>
                  <a:pt x="625000" y="1780895"/>
                  <a:pt x="958067" y="1554822"/>
                </a:cubicBezTo>
                <a:cubicBezTo>
                  <a:pt x="1204042" y="2617693"/>
                  <a:pt x="2516314" y="0"/>
                  <a:pt x="2928136" y="107023"/>
                </a:cubicBezTo>
                <a:cubicBezTo>
                  <a:pt x="1435513" y="2045643"/>
                  <a:pt x="468189" y="5267469"/>
                  <a:pt x="228600" y="2501761"/>
                </a:cubicBezTo>
                <a:cubicBezTo>
                  <a:pt x="360324" y="5578260"/>
                  <a:pt x="2153781" y="2236695"/>
                  <a:pt x="2470934" y="1696096"/>
                </a:cubicBezTo>
                <a:cubicBezTo>
                  <a:pt x="429222" y="2772608"/>
                  <a:pt x="411822" y="1160981"/>
                  <a:pt x="0" y="1053958"/>
                </a:cubicBezTo>
                <a:lnTo>
                  <a:pt x="0" y="1053955"/>
                </a:ln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63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126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32"/>
          <p:cNvGrpSpPr/>
          <p:nvPr/>
        </p:nvGrpSpPr>
        <p:grpSpPr>
          <a:xfrm>
            <a:off x="6941417" y="5105400"/>
            <a:ext cx="2238442" cy="2005669"/>
            <a:chOff x="2810256" y="4943398"/>
            <a:chExt cx="2238442" cy="2005669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>
            <a:xfrm rot="6563566" flipH="1" flipV="1">
              <a:off x="2928137" y="544273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3359071" y="482551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3613937" y="5236996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>
            <a:xfrm rot="6563566" flipH="1" flipV="1">
              <a:off x="3209136" y="5914804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>
            <a:xfrm rot="6563566" flipH="1" flipV="1">
              <a:off x="4014435" y="56584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5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A24200-79E8-462D-B6D2-A13BE1FD3AD2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A71F4-B3A8-4A56-A483-BD18A88E5F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507E20-00F7-4E94-9FAD-69E381AD2704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8B624-A272-4246-868D-4F8FECA2FD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B8D11A-09FA-4F15-A33F-AD5E97FB4ED5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14052E7-D1A4-4BCD-8040-835E9CA44EEC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pPr>
              <a:defRPr/>
            </a:pPr>
            <a:fld id="{E2530AC2-23BB-4106-965D-7B32FB362C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 rot="5400000" flipH="1" flipV="1">
            <a:off x="5782442" y="1304158"/>
            <a:ext cx="4208515" cy="3124199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1275236 w 4203372"/>
              <a:gd name="connsiteY0" fmla="*/ 1810262 h 6305070"/>
              <a:gd name="connsiteX1" fmla="*/ 2233303 w 4203372"/>
              <a:gd name="connsiteY1" fmla="*/ 2311129 h 6305070"/>
              <a:gd name="connsiteX2" fmla="*/ 4203372 w 4203372"/>
              <a:gd name="connsiteY2" fmla="*/ 863330 h 6305070"/>
              <a:gd name="connsiteX3" fmla="*/ 1503836 w 4203372"/>
              <a:gd name="connsiteY3" fmla="*/ 3258068 h 6305070"/>
              <a:gd name="connsiteX4" fmla="*/ 3746170 w 4203372"/>
              <a:gd name="connsiteY4" fmla="*/ 2452403 h 6305070"/>
              <a:gd name="connsiteX5" fmla="*/ 1275236 w 4203372"/>
              <a:gd name="connsiteY5" fmla="*/ 1810265 h 6305070"/>
              <a:gd name="connsiteX6" fmla="*/ 1275236 w 4203372"/>
              <a:gd name="connsiteY6" fmla="*/ 1810262 h 6305070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844930 w 3773066"/>
              <a:gd name="connsiteY0" fmla="*/ 2505027 h 6999835"/>
              <a:gd name="connsiteX1" fmla="*/ 1802997 w 3773066"/>
              <a:gd name="connsiteY1" fmla="*/ 3005894 h 6999835"/>
              <a:gd name="connsiteX2" fmla="*/ 3773066 w 3773066"/>
              <a:gd name="connsiteY2" fmla="*/ 1558095 h 6999835"/>
              <a:gd name="connsiteX3" fmla="*/ 1073530 w 3773066"/>
              <a:gd name="connsiteY3" fmla="*/ 3952833 h 6999835"/>
              <a:gd name="connsiteX4" fmla="*/ 3315864 w 3773066"/>
              <a:gd name="connsiteY4" fmla="*/ 3147168 h 6999835"/>
              <a:gd name="connsiteX5" fmla="*/ 844930 w 3773066"/>
              <a:gd name="connsiteY5" fmla="*/ 2505030 h 6999835"/>
              <a:gd name="connsiteX6" fmla="*/ 844930 w 3773066"/>
              <a:gd name="connsiteY6" fmla="*/ 2505027 h 6999835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869139 w 4797275"/>
              <a:gd name="connsiteY0" fmla="*/ 2392968 h 6887776"/>
              <a:gd name="connsiteX1" fmla="*/ 2827206 w 4797275"/>
              <a:gd name="connsiteY1" fmla="*/ 2893835 h 6887776"/>
              <a:gd name="connsiteX2" fmla="*/ 4797275 w 4797275"/>
              <a:gd name="connsiteY2" fmla="*/ 1446036 h 6887776"/>
              <a:gd name="connsiteX3" fmla="*/ 2097739 w 4797275"/>
              <a:gd name="connsiteY3" fmla="*/ 3840774 h 6887776"/>
              <a:gd name="connsiteX4" fmla="*/ 4340073 w 4797275"/>
              <a:gd name="connsiteY4" fmla="*/ 3035109 h 6887776"/>
              <a:gd name="connsiteX5" fmla="*/ 1869139 w 4797275"/>
              <a:gd name="connsiteY5" fmla="*/ 2392971 h 6887776"/>
              <a:gd name="connsiteX6" fmla="*/ 1869139 w 4797275"/>
              <a:gd name="connsiteY6" fmla="*/ 2392968 h 6887776"/>
              <a:gd name="connsiteX0" fmla="*/ 1869139 w 4797275"/>
              <a:gd name="connsiteY0" fmla="*/ 2433309 h 6928117"/>
              <a:gd name="connsiteX1" fmla="*/ 2827206 w 4797275"/>
              <a:gd name="connsiteY1" fmla="*/ 2934176 h 6928117"/>
              <a:gd name="connsiteX2" fmla="*/ 4797275 w 4797275"/>
              <a:gd name="connsiteY2" fmla="*/ 1486377 h 6928117"/>
              <a:gd name="connsiteX3" fmla="*/ 2097739 w 4797275"/>
              <a:gd name="connsiteY3" fmla="*/ 3881115 h 6928117"/>
              <a:gd name="connsiteX4" fmla="*/ 4340073 w 4797275"/>
              <a:gd name="connsiteY4" fmla="*/ 3075450 h 6928117"/>
              <a:gd name="connsiteX5" fmla="*/ 1869139 w 4797275"/>
              <a:gd name="connsiteY5" fmla="*/ 2433312 h 6928117"/>
              <a:gd name="connsiteX6" fmla="*/ 1869139 w 4797275"/>
              <a:gd name="connsiteY6" fmla="*/ 2433309 h 6928117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3269869 w 4797275"/>
              <a:gd name="connsiteY5" fmla="*/ 2756647 h 7026729"/>
              <a:gd name="connsiteX6" fmla="*/ 1869139 w 4797275"/>
              <a:gd name="connsiteY6" fmla="*/ 2531924 h 7026729"/>
              <a:gd name="connsiteX7" fmla="*/ 1869139 w 4797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6324598"/>
              <a:gd name="connsiteY0" fmla="*/ 2531921 h 7331529"/>
              <a:gd name="connsiteX1" fmla="*/ 2827206 w 6324598"/>
              <a:gd name="connsiteY1" fmla="*/ 3032788 h 7331529"/>
              <a:gd name="connsiteX2" fmla="*/ 5940275 w 6324598"/>
              <a:gd name="connsiteY2" fmla="*/ 2423189 h 7331529"/>
              <a:gd name="connsiteX3" fmla="*/ 5831539 w 6324598"/>
              <a:gd name="connsiteY3" fmla="*/ 4284527 h 7331529"/>
              <a:gd name="connsiteX4" fmla="*/ 4568673 w 6324598"/>
              <a:gd name="connsiteY4" fmla="*/ 3174062 h 7331529"/>
              <a:gd name="connsiteX5" fmla="*/ 3269869 w 6324598"/>
              <a:gd name="connsiteY5" fmla="*/ 2756647 h 7331529"/>
              <a:gd name="connsiteX6" fmla="*/ 1869139 w 6324598"/>
              <a:gd name="connsiteY6" fmla="*/ 2531924 h 7331529"/>
              <a:gd name="connsiteX7" fmla="*/ 1869139 w 63245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1869139 w 6934198"/>
              <a:gd name="connsiteY5" fmla="*/ 2531924 h 7331529"/>
              <a:gd name="connsiteX6" fmla="*/ 1869139 w 6934198"/>
              <a:gd name="connsiteY6" fmla="*/ 2531921 h 7331529"/>
              <a:gd name="connsiteX0" fmla="*/ 1869139 w 6911785"/>
              <a:gd name="connsiteY0" fmla="*/ 2531921 h 7336788"/>
              <a:gd name="connsiteX1" fmla="*/ 2827206 w 6911785"/>
              <a:gd name="connsiteY1" fmla="*/ 3032788 h 7336788"/>
              <a:gd name="connsiteX2" fmla="*/ 5940275 w 6911785"/>
              <a:gd name="connsiteY2" fmla="*/ 2423189 h 7336788"/>
              <a:gd name="connsiteX3" fmla="*/ 6441139 w 6911785"/>
              <a:gd name="connsiteY3" fmla="*/ 4284527 h 7336788"/>
              <a:gd name="connsiteX4" fmla="*/ 4568673 w 6911785"/>
              <a:gd name="connsiteY4" fmla="*/ 3174062 h 7336788"/>
              <a:gd name="connsiteX5" fmla="*/ 1869139 w 6911785"/>
              <a:gd name="connsiteY5" fmla="*/ 2531924 h 7336788"/>
              <a:gd name="connsiteX6" fmla="*/ 1869139 w 6911785"/>
              <a:gd name="connsiteY6" fmla="*/ 2531921 h 7336788"/>
              <a:gd name="connsiteX0" fmla="*/ 1869139 w 7024741"/>
              <a:gd name="connsiteY0" fmla="*/ 2531921 h 7336788"/>
              <a:gd name="connsiteX1" fmla="*/ 2827206 w 7024741"/>
              <a:gd name="connsiteY1" fmla="*/ 3032788 h 7336788"/>
              <a:gd name="connsiteX2" fmla="*/ 5940275 w 7024741"/>
              <a:gd name="connsiteY2" fmla="*/ 2423189 h 7336788"/>
              <a:gd name="connsiteX3" fmla="*/ 6441139 w 7024741"/>
              <a:gd name="connsiteY3" fmla="*/ 4284527 h 7336788"/>
              <a:gd name="connsiteX4" fmla="*/ 4568673 w 7024741"/>
              <a:gd name="connsiteY4" fmla="*/ 3174062 h 7336788"/>
              <a:gd name="connsiteX5" fmla="*/ 1869139 w 7024741"/>
              <a:gd name="connsiteY5" fmla="*/ 2531924 h 7336788"/>
              <a:gd name="connsiteX6" fmla="*/ 1869139 w 7024741"/>
              <a:gd name="connsiteY6" fmla="*/ 2531921 h 7336788"/>
              <a:gd name="connsiteX0" fmla="*/ 2685372 w 6756508"/>
              <a:gd name="connsiteY0" fmla="*/ 2531921 h 5551239"/>
              <a:gd name="connsiteX1" fmla="*/ 3643439 w 6756508"/>
              <a:gd name="connsiteY1" fmla="*/ 3032788 h 5551239"/>
              <a:gd name="connsiteX2" fmla="*/ 6756508 w 6756508"/>
              <a:gd name="connsiteY2" fmla="*/ 2423189 h 5551239"/>
              <a:gd name="connsiteX3" fmla="*/ 0 w 6756508"/>
              <a:gd name="connsiteY3" fmla="*/ 2498978 h 5551239"/>
              <a:gd name="connsiteX4" fmla="*/ 5384906 w 6756508"/>
              <a:gd name="connsiteY4" fmla="*/ 3174062 h 5551239"/>
              <a:gd name="connsiteX5" fmla="*/ 2685372 w 6756508"/>
              <a:gd name="connsiteY5" fmla="*/ 2531924 h 5551239"/>
              <a:gd name="connsiteX6" fmla="*/ 2685372 w 6756508"/>
              <a:gd name="connsiteY6" fmla="*/ 2531921 h 5551239"/>
              <a:gd name="connsiteX0" fmla="*/ 2685372 w 6756508"/>
              <a:gd name="connsiteY0" fmla="*/ 2531921 h 5663722"/>
              <a:gd name="connsiteX1" fmla="*/ 3643439 w 6756508"/>
              <a:gd name="connsiteY1" fmla="*/ 3032788 h 5663722"/>
              <a:gd name="connsiteX2" fmla="*/ 6756508 w 6756508"/>
              <a:gd name="connsiteY2" fmla="*/ 2423189 h 5663722"/>
              <a:gd name="connsiteX3" fmla="*/ 0 w 6756508"/>
              <a:gd name="connsiteY3" fmla="*/ 2498978 h 5663722"/>
              <a:gd name="connsiteX4" fmla="*/ 5384906 w 6756508"/>
              <a:gd name="connsiteY4" fmla="*/ 3174062 h 5663722"/>
              <a:gd name="connsiteX5" fmla="*/ 2685372 w 6756508"/>
              <a:gd name="connsiteY5" fmla="*/ 2531924 h 5663722"/>
              <a:gd name="connsiteX6" fmla="*/ 2685372 w 6756508"/>
              <a:gd name="connsiteY6" fmla="*/ 2531921 h 5663722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6508" h="4203685">
                <a:moveTo>
                  <a:pt x="2685372" y="1071887"/>
                </a:moveTo>
                <a:cubicBezTo>
                  <a:pt x="3004728" y="1238842"/>
                  <a:pt x="3929746" y="843385"/>
                  <a:pt x="3643439" y="1572751"/>
                </a:cubicBezTo>
                <a:cubicBezTo>
                  <a:pt x="5291114" y="2384738"/>
                  <a:pt x="5802321" y="0"/>
                  <a:pt x="6756508" y="963152"/>
                </a:cubicBezTo>
                <a:cubicBezTo>
                  <a:pt x="5263885" y="2901772"/>
                  <a:pt x="583602" y="3607661"/>
                  <a:pt x="0" y="1038941"/>
                </a:cubicBezTo>
                <a:cubicBezTo>
                  <a:pt x="438400" y="4203685"/>
                  <a:pt x="5067753" y="2254624"/>
                  <a:pt x="5384906" y="1714025"/>
                </a:cubicBezTo>
                <a:cubicBezTo>
                  <a:pt x="4622906" y="1421925"/>
                  <a:pt x="3135294" y="1178910"/>
                  <a:pt x="2685372" y="1071887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120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60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 baseline="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A370C1-B3CA-4E3D-A116-A7F5B40B0397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C44820-1E6B-48F0-9679-0223CC9D0622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65424-0EFC-42A6-90D7-AEE8F89E2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3FCC7F-B2C6-4B51-AD0D-3B6670B9F33D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B2B75-0CA1-4C3E-AA46-141ED3B66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8D3700-C430-41DC-859D-BD3893185B92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C9D3B-8C7A-4FBB-914B-3E7CE05F6A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307CDF-2169-47D5-9398-70EF462FD8C4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0F179-56B8-4D6D-BD28-D41DDAA4C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4666129" y="523718"/>
            <a:ext cx="4114800" cy="572826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1098E-0274-46F8-A74B-C04042CC50A6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1733-CDB2-4849-97C1-8EE759FF76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604167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5B8A3AE3-A3B8-4AC8-8396-347A2F25B835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1D3DCB6-3C5B-4039-AE0A-C473ECA161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990600" y="76200"/>
            <a:ext cx="3340100" cy="6629400"/>
          </a:xfrm>
          <a:custGeom>
            <a:avLst/>
            <a:gdLst>
              <a:gd name="connsiteX0" fmla="*/ 0 w 2057400"/>
              <a:gd name="connsiteY0" fmla="*/ 3238500 h 6477000"/>
              <a:gd name="connsiteX1" fmla="*/ 48274 w 2057400"/>
              <a:gd name="connsiteY1" fmla="*/ 2258072 h 6477000"/>
              <a:gd name="connsiteX2" fmla="*/ 1028706 w 2057400"/>
              <a:gd name="connsiteY2" fmla="*/ 1 h 6477000"/>
              <a:gd name="connsiteX3" fmla="*/ 2009129 w 2057400"/>
              <a:gd name="connsiteY3" fmla="*/ 2258077 h 6477000"/>
              <a:gd name="connsiteX4" fmla="*/ 2057403 w 2057400"/>
              <a:gd name="connsiteY4" fmla="*/ 3238502 h 6477000"/>
              <a:gd name="connsiteX5" fmla="*/ 2009129 w 2057400"/>
              <a:gd name="connsiteY5" fmla="*/ 4218929 h 6477000"/>
              <a:gd name="connsiteX6" fmla="*/ 1028701 w 2057400"/>
              <a:gd name="connsiteY6" fmla="*/ 6477002 h 6477000"/>
              <a:gd name="connsiteX7" fmla="*/ 48277 w 2057400"/>
              <a:gd name="connsiteY7" fmla="*/ 4218927 h 6477000"/>
              <a:gd name="connsiteX8" fmla="*/ 3 w 2057400"/>
              <a:gd name="connsiteY8" fmla="*/ 3238501 h 6477000"/>
              <a:gd name="connsiteX9" fmla="*/ 0 w 2057400"/>
              <a:gd name="connsiteY9" fmla="*/ 3238500 h 6477000"/>
              <a:gd name="connsiteX0" fmla="*/ 0 w 2057403"/>
              <a:gd name="connsiteY0" fmla="*/ 3238507 h 6477012"/>
              <a:gd name="connsiteX1" fmla="*/ 48274 w 2057403"/>
              <a:gd name="connsiteY1" fmla="*/ 22580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593235 w 2650638"/>
              <a:gd name="connsiteY0" fmla="*/ 3238507 h 6477012"/>
              <a:gd name="connsiteX1" fmla="*/ 1479709 w 2650638"/>
              <a:gd name="connsiteY1" fmla="*/ 2562879 h 6477012"/>
              <a:gd name="connsiteX2" fmla="*/ 1621941 w 2650638"/>
              <a:gd name="connsiteY2" fmla="*/ 8 h 6477012"/>
              <a:gd name="connsiteX3" fmla="*/ 2602364 w 2650638"/>
              <a:gd name="connsiteY3" fmla="*/ 2258084 h 6477012"/>
              <a:gd name="connsiteX4" fmla="*/ 2650638 w 2650638"/>
              <a:gd name="connsiteY4" fmla="*/ 3238509 h 6477012"/>
              <a:gd name="connsiteX5" fmla="*/ 2602364 w 2650638"/>
              <a:gd name="connsiteY5" fmla="*/ 4218936 h 6477012"/>
              <a:gd name="connsiteX6" fmla="*/ 1621936 w 2650638"/>
              <a:gd name="connsiteY6" fmla="*/ 6477009 h 6477012"/>
              <a:gd name="connsiteX7" fmla="*/ 641512 w 2650638"/>
              <a:gd name="connsiteY7" fmla="*/ 4218934 h 6477012"/>
              <a:gd name="connsiteX8" fmla="*/ 593238 w 2650638"/>
              <a:gd name="connsiteY8" fmla="*/ 3238508 h 6477012"/>
              <a:gd name="connsiteX9" fmla="*/ 593235 w 2650638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1964838 w 3406086"/>
              <a:gd name="connsiteY4" fmla="*/ 26289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8 w 3406086"/>
              <a:gd name="connsiteY0" fmla="*/ 3238508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0" fmla="*/ 641512 w 3406086"/>
              <a:gd name="connsiteY0" fmla="*/ 42189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7780" h="6477009">
                <a:moveTo>
                  <a:pt x="1860712" y="2923534"/>
                </a:moveTo>
                <a:cubicBezTo>
                  <a:pt x="1944660" y="1493706"/>
                  <a:pt x="1492916" y="2558773"/>
                  <a:pt x="1479709" y="2562879"/>
                </a:cubicBezTo>
                <a:cubicBezTo>
                  <a:pt x="3317780" y="1849120"/>
                  <a:pt x="1173778" y="0"/>
                  <a:pt x="1621941" y="8"/>
                </a:cubicBezTo>
                <a:cubicBezTo>
                  <a:pt x="0" y="1257313"/>
                  <a:pt x="2466688" y="913421"/>
                  <a:pt x="2602364" y="2258084"/>
                </a:cubicBezTo>
                <a:cubicBezTo>
                  <a:pt x="2812155" y="1330547"/>
                  <a:pt x="2128243" y="1925755"/>
                  <a:pt x="1964838" y="2628909"/>
                </a:cubicBezTo>
                <a:cubicBezTo>
                  <a:pt x="1801433" y="3332063"/>
                  <a:pt x="1842490" y="6212005"/>
                  <a:pt x="1621936" y="6477009"/>
                </a:cubicBezTo>
                <a:cubicBezTo>
                  <a:pt x="1173776" y="6477006"/>
                  <a:pt x="3025088" y="1778999"/>
                  <a:pt x="1860712" y="2923534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492250" indent="-228600" algn="l" defTabSz="914400" rtl="0" eaLnBrk="1" latinLnBrk="0" hangingPunct="1">
        <a:spcBef>
          <a:spcPts val="1200"/>
        </a:spcBef>
        <a:buClr>
          <a:schemeClr val="accent5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6pPr>
      <a:lvl7pPr marL="1720850" indent="-228600" algn="l" defTabSz="914400" rtl="0" eaLnBrk="1" latinLnBrk="0" hangingPunct="1">
        <a:spcBef>
          <a:spcPts val="1200"/>
        </a:spcBef>
        <a:buClr>
          <a:schemeClr val="accent6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7pPr>
      <a:lvl8pPr marL="19494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8pPr>
      <a:lvl9pPr marL="21780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halo.com/naked-cowboy-lawsuit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www.bloomberg.com/apps/news?pid=20601103&amp;sid=aCAcAJckE5NY&amp;refer=u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uspto.gov/main/trademarks.htm" TargetMode="External"/><Relationship Id="rId5" Type="http://schemas.openxmlformats.org/officeDocument/2006/relationships/hyperlink" Target="http://www.nakedcowboy.com/photos.html" TargetMode="External"/><Relationship Id="rId4" Type="http://schemas.openxmlformats.org/officeDocument/2006/relationships/hyperlink" Target="http://en.wikipedia.org/wiki/Naked_Cowboy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pto.gov/go/kids/kidsound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ac.org/art-law/sum-mattel.cf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biggreenegg.com/index.html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pto.gov/web/offices/ac/ahrpa/opa/kids/ponder/ponder2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hhog.com/" TargetMode="External"/><Relationship Id="rId2" Type="http://schemas.openxmlformats.org/officeDocument/2006/relationships/hyperlink" Target="http://www.usg.com/index.j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1066800"/>
            <a:ext cx="5562600" cy="2395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1">
                    <a:alpha val="90000"/>
                  </a:schemeClr>
                </a:solidFill>
              </a:rPr>
              <a:t>Cyberlaw</a:t>
            </a:r>
            <a:r>
              <a:rPr lang="en-US" dirty="0" smtClean="0">
                <a:solidFill>
                  <a:schemeClr val="tx1">
                    <a:alpha val="90000"/>
                  </a:schemeClr>
                </a:solidFill>
              </a:rPr>
              <a:t> &amp; E-Commerce</a:t>
            </a:r>
            <a:endParaRPr lang="en-US" dirty="0">
              <a:solidFill>
                <a:schemeClr val="tx1">
                  <a:alpha val="90000"/>
                </a:schemeClr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317502" y="3505200"/>
            <a:ext cx="4433047" cy="990600"/>
          </a:xfrm>
        </p:spPr>
        <p:txBody>
          <a:bodyPr>
            <a:normAutofit fontScale="77500" lnSpcReduction="20000"/>
          </a:bodyPr>
          <a:lstStyle/>
          <a:p>
            <a:r>
              <a:rPr lang="en-US" sz="4300" dirty="0" smtClean="0"/>
              <a:t>Trademark Class Topics</a:t>
            </a: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Cyberlaw &amp; E-Commerce - J.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A517-98F8-4607-AF9D-680A1DFDE3C9}" type="slidenum">
              <a:rPr lang="fr-FR"/>
              <a:pPr/>
              <a:t>10</a:t>
            </a:fld>
            <a:endParaRPr lang="fr-FR"/>
          </a:p>
        </p:txBody>
      </p:sp>
      <p:sp>
        <p:nvSpPr>
          <p:cNvPr id="137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4 – Generic Marks (cont.)</a:t>
            </a:r>
            <a:endParaRPr lang="fr-FR" dirty="0"/>
          </a:p>
        </p:txBody>
      </p:sp>
      <p:sp>
        <p:nvSpPr>
          <p:cNvPr id="137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In addition to the aforementioned marks, other trademarks currently thought to be in danger of being generic include</a:t>
            </a:r>
          </a:p>
          <a:p>
            <a:pPr lvl="1"/>
            <a:r>
              <a:rPr lang="en-US" sz="2400" dirty="0" smtClean="0"/>
              <a:t> iPod</a:t>
            </a:r>
          </a:p>
          <a:p>
            <a:pPr lvl="1"/>
            <a:r>
              <a:rPr lang="en-US" sz="2400" dirty="0" smtClean="0"/>
              <a:t>Jell-O </a:t>
            </a:r>
          </a:p>
          <a:p>
            <a:pPr lvl="1"/>
            <a:r>
              <a:rPr lang="en-US" sz="2400" dirty="0" smtClean="0"/>
              <a:t>Band-Aid</a:t>
            </a:r>
          </a:p>
          <a:p>
            <a:pPr lvl="1"/>
            <a:r>
              <a:rPr lang="en-US" sz="2400" dirty="0" smtClean="0"/>
              <a:t>Rollerblade, and</a:t>
            </a:r>
          </a:p>
          <a:p>
            <a:pPr lvl="1"/>
            <a:r>
              <a:rPr lang="en-US" sz="2400" dirty="0" smtClean="0"/>
              <a:t>Google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Cyberlaw &amp; E-Commerce - J. Pittman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AEEB2-50F5-4B22-95CD-7F42AE5C21E0}" type="slidenum">
              <a:rPr lang="fr-FR"/>
              <a:pPr/>
              <a:t>11</a:t>
            </a:fld>
            <a:endParaRPr lang="fr-FR"/>
          </a:p>
        </p:txBody>
      </p:sp>
      <p:sp>
        <p:nvSpPr>
          <p:cNvPr id="138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4 – Generic Marks (cont.)</a:t>
            </a:r>
            <a:endParaRPr lang="fr-FR" dirty="0"/>
          </a:p>
        </p:txBody>
      </p:sp>
      <p:sp>
        <p:nvSpPr>
          <p:cNvPr id="138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2667000"/>
            <a:ext cx="6041679" cy="3459163"/>
          </a:xfrm>
        </p:spPr>
        <p:txBody>
          <a:bodyPr numCol="3">
            <a:normAutofit fontScale="92500" lnSpcReduction="20000"/>
          </a:bodyPr>
          <a:lstStyle/>
          <a:p>
            <a:pPr lvl="1"/>
            <a:r>
              <a:rPr lang="en-US" dirty="0" smtClean="0"/>
              <a:t>Champagne</a:t>
            </a:r>
          </a:p>
          <a:p>
            <a:pPr lvl="1"/>
            <a:r>
              <a:rPr lang="en-US" dirty="0" smtClean="0"/>
              <a:t>Hot Dog</a:t>
            </a:r>
          </a:p>
          <a:p>
            <a:pPr lvl="1"/>
            <a:r>
              <a:rPr lang="en-US" dirty="0" smtClean="0"/>
              <a:t>Thermos</a:t>
            </a:r>
          </a:p>
          <a:p>
            <a:pPr lvl="1"/>
            <a:r>
              <a:rPr lang="en-US" dirty="0" smtClean="0"/>
              <a:t>Ice Cream</a:t>
            </a:r>
          </a:p>
          <a:p>
            <a:pPr lvl="1"/>
            <a:r>
              <a:rPr lang="en-US" dirty="0" smtClean="0"/>
              <a:t>Formica</a:t>
            </a:r>
          </a:p>
          <a:p>
            <a:pPr lvl="1"/>
            <a:r>
              <a:rPr lang="en-US" dirty="0" smtClean="0"/>
              <a:t>Escalator</a:t>
            </a:r>
          </a:p>
          <a:p>
            <a:pPr lvl="1"/>
            <a:r>
              <a:rPr lang="en-US" dirty="0" smtClean="0"/>
              <a:t>Trampoline</a:t>
            </a:r>
          </a:p>
          <a:p>
            <a:pPr lvl="1"/>
            <a:r>
              <a:rPr lang="en-US" dirty="0" smtClean="0"/>
              <a:t>Raisin Bran</a:t>
            </a:r>
          </a:p>
          <a:p>
            <a:pPr lvl="1"/>
            <a:r>
              <a:rPr lang="en-US" dirty="0" smtClean="0"/>
              <a:t>Linoleum</a:t>
            </a:r>
          </a:p>
          <a:p>
            <a:pPr lvl="1"/>
            <a:r>
              <a:rPr lang="en-US" dirty="0" smtClean="0"/>
              <a:t>Dry Ice</a:t>
            </a:r>
          </a:p>
          <a:p>
            <a:pPr lvl="1"/>
            <a:r>
              <a:rPr lang="en-US" dirty="0" smtClean="0"/>
              <a:t>Shredded Wheat</a:t>
            </a:r>
          </a:p>
          <a:p>
            <a:pPr lvl="1"/>
            <a:r>
              <a:rPr lang="en-US" dirty="0" smtClean="0"/>
              <a:t>Yo-Yo</a:t>
            </a:r>
          </a:p>
          <a:p>
            <a:pPr lvl="1"/>
            <a:r>
              <a:rPr lang="en-US" dirty="0" smtClean="0"/>
              <a:t>Kerosene</a:t>
            </a:r>
          </a:p>
          <a:p>
            <a:pPr lvl="1"/>
            <a:r>
              <a:rPr lang="en-US" dirty="0" smtClean="0"/>
              <a:t>Cornflakes</a:t>
            </a:r>
          </a:p>
          <a:p>
            <a:pPr lvl="1"/>
            <a:r>
              <a:rPr lang="en-US" dirty="0" smtClean="0"/>
              <a:t>Cube Steak</a:t>
            </a:r>
          </a:p>
          <a:p>
            <a:pPr lvl="1"/>
            <a:r>
              <a:rPr lang="en-US" dirty="0" smtClean="0"/>
              <a:t>Lanolin</a:t>
            </a:r>
          </a:p>
          <a:p>
            <a:pPr lvl="1"/>
            <a:r>
              <a:rPr lang="en-US" dirty="0" smtClean="0"/>
              <a:t>Aspirin</a:t>
            </a:r>
          </a:p>
          <a:p>
            <a:pPr lvl="1"/>
            <a:r>
              <a:rPr lang="en-US" dirty="0" smtClean="0"/>
              <a:t>the Allen wrench</a:t>
            </a:r>
          </a:p>
          <a:p>
            <a:pPr lvl="1"/>
            <a:r>
              <a:rPr lang="en-US" dirty="0" err="1" smtClean="0"/>
              <a:t>Masonite</a:t>
            </a:r>
            <a:endParaRPr lang="en-US" dirty="0" smtClean="0"/>
          </a:p>
          <a:p>
            <a:pPr lvl="1"/>
            <a:r>
              <a:rPr lang="en-US" smtClean="0"/>
              <a:t>Cola</a:t>
            </a:r>
            <a:endParaRPr lang="en-US" dirty="0" smtClean="0"/>
          </a:p>
          <a:p>
            <a:pPr lvl="1"/>
            <a:r>
              <a:rPr lang="en-US" dirty="0" smtClean="0"/>
              <a:t>Styrofoam</a:t>
            </a:r>
          </a:p>
          <a:p>
            <a:pPr lvl="1"/>
            <a:r>
              <a:rPr lang="en-US" dirty="0" smtClean="0"/>
              <a:t>Heroin</a:t>
            </a:r>
          </a:p>
          <a:p>
            <a:pPr lvl="1"/>
            <a:r>
              <a:rPr lang="en-US" dirty="0" smtClean="0"/>
              <a:t>Bikini</a:t>
            </a:r>
          </a:p>
          <a:p>
            <a:pPr lvl="1"/>
            <a:r>
              <a:rPr lang="en-US" dirty="0" smtClean="0"/>
              <a:t>Zipper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17526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+mn-lt"/>
              </a:rPr>
              <a:t>Trademarks which have been </a:t>
            </a:r>
            <a:r>
              <a:rPr lang="en-US" sz="2400" dirty="0" err="1" smtClean="0">
                <a:latin typeface="+mn-lt"/>
              </a:rPr>
              <a:t>genericized</a:t>
            </a:r>
            <a:r>
              <a:rPr lang="en-US" sz="2400" dirty="0" smtClean="0">
                <a:latin typeface="+mn-lt"/>
              </a:rPr>
              <a:t> in at least some countries include the following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 – Naked Cowboy</a:t>
            </a:r>
          </a:p>
        </p:txBody>
      </p:sp>
      <p:sp>
        <p:nvSpPr>
          <p:cNvPr id="23555" name="Content Placeholder 9"/>
          <p:cNvSpPr>
            <a:spLocks noGrp="1"/>
          </p:cNvSpPr>
          <p:nvPr>
            <p:ph sz="quarter" idx="1"/>
          </p:nvPr>
        </p:nvSpPr>
        <p:spPr>
          <a:xfrm>
            <a:off x="1676400" y="1589088"/>
            <a:ext cx="4343400" cy="4572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Chapter 10 overview</a:t>
            </a:r>
          </a:p>
          <a:p>
            <a:r>
              <a:rPr lang="en-US" sz="2400" dirty="0" smtClean="0"/>
              <a:t>Analyze a lawsuit filed by the </a:t>
            </a:r>
            <a:r>
              <a:rPr lang="en-US" sz="2400" dirty="0" smtClean="0">
                <a:hlinkClick r:id="rId2"/>
              </a:rPr>
              <a:t>Naked Cowboy sues Clear Channel</a:t>
            </a:r>
            <a:endParaRPr lang="en-US" sz="2400" dirty="0" smtClean="0"/>
          </a:p>
          <a:p>
            <a:pPr lvl="1"/>
            <a:r>
              <a:rPr lang="en-US" sz="2000" dirty="0" smtClean="0"/>
              <a:t>What type of trademark is the </a:t>
            </a:r>
            <a:br>
              <a:rPr lang="en-US" sz="2000" dirty="0" smtClean="0"/>
            </a:br>
            <a:r>
              <a:rPr lang="en-US" sz="2000" dirty="0" smtClean="0"/>
              <a:t>Naked Cowboy?</a:t>
            </a:r>
          </a:p>
          <a:p>
            <a:pPr lvl="1"/>
            <a:r>
              <a:rPr lang="en-US" sz="2000" dirty="0" smtClean="0"/>
              <a:t>See also </a:t>
            </a:r>
            <a:r>
              <a:rPr lang="en-US" sz="2000" dirty="0" smtClean="0">
                <a:hlinkClick r:id="rId3"/>
              </a:rPr>
              <a:t>Naked Cowboy Lawsuit</a:t>
            </a:r>
            <a:endParaRPr lang="en-US" sz="2000" dirty="0" smtClean="0"/>
          </a:p>
          <a:p>
            <a:r>
              <a:rPr lang="en-US" sz="2400" dirty="0" smtClean="0">
                <a:hlinkClick r:id="rId4"/>
              </a:rPr>
              <a:t>Background </a:t>
            </a:r>
            <a:r>
              <a:rPr lang="en-US" sz="2400" dirty="0" smtClean="0"/>
              <a:t>on the Naked Cowboy</a:t>
            </a:r>
          </a:p>
          <a:p>
            <a:r>
              <a:rPr lang="en-US" sz="2400" dirty="0" smtClean="0">
                <a:hlinkClick r:id="rId5"/>
              </a:rPr>
              <a:t>Naked Cowboy Website</a:t>
            </a:r>
            <a:endParaRPr lang="en-US" sz="2400" dirty="0" smtClean="0"/>
          </a:p>
          <a:p>
            <a:r>
              <a:rPr lang="en-US" sz="2400" dirty="0" smtClean="0">
                <a:hlinkClick r:id="rId6"/>
              </a:rPr>
              <a:t>Search </a:t>
            </a:r>
            <a:r>
              <a:rPr lang="en-US" sz="2400" dirty="0" smtClean="0"/>
              <a:t>for Naked Cowboy registered trademarks</a:t>
            </a:r>
          </a:p>
        </p:txBody>
      </p:sp>
      <p:pic>
        <p:nvPicPr>
          <p:cNvPr id="23556" name="Content Placeholder 11" descr="images.jpg"/>
          <p:cNvPicPr>
            <a:picLocks noGrp="1" noChangeAspect="1"/>
          </p:cNvPicPr>
          <p:nvPr>
            <p:ph sz="quarter" idx="2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477000" y="2590800"/>
            <a:ext cx="2408238" cy="2194474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81200" y="6248400"/>
            <a:ext cx="3276600" cy="506506"/>
          </a:xfrm>
        </p:spPr>
        <p:txBody>
          <a:bodyPr/>
          <a:lstStyle/>
          <a:p>
            <a:pPr>
              <a:defRPr/>
            </a:pPr>
            <a:r>
              <a:rPr lang="en-US" sz="1100" dirty="0" err="1" smtClean="0"/>
              <a:t>Cyberlaw</a:t>
            </a:r>
            <a:r>
              <a:rPr lang="en-US" sz="1100" dirty="0" smtClean="0"/>
              <a:t> &amp; E-Commerce - J. Pittman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470775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Topic 6 – Trademark Protection for Product Characteristics</a:t>
            </a:r>
          </a:p>
        </p:txBody>
      </p:sp>
      <p:sp>
        <p:nvSpPr>
          <p:cNvPr id="25603" name="Content Placeholder 6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7089774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Textbook pages 433-445</a:t>
            </a:r>
          </a:p>
          <a:p>
            <a:pPr eaLnBrk="1" hangingPunct="1"/>
            <a:r>
              <a:rPr lang="en-US" dirty="0" smtClean="0"/>
              <a:t>Could a firm gain trademark protection for its website’s layout, considering fonts, sounds, and colors?</a:t>
            </a:r>
          </a:p>
          <a:p>
            <a:r>
              <a:rPr lang="en-US" dirty="0" smtClean="0"/>
              <a:t>For Sound Trademarks, see </a:t>
            </a:r>
            <a:r>
              <a:rPr lang="en-US" dirty="0" smtClean="0">
                <a:hlinkClick r:id="rId2"/>
              </a:rPr>
              <a:t>this page </a:t>
            </a:r>
            <a:r>
              <a:rPr lang="en-US" dirty="0" smtClean="0"/>
              <a:t>from the USPTO</a:t>
            </a:r>
          </a:p>
          <a:p>
            <a:pPr lvl="1"/>
            <a:r>
              <a:rPr lang="en-US" dirty="0" smtClean="0"/>
              <a:t>Follow the directions for other non-traditional searches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5604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Cyberlaw &amp; E-Commerce - J. Pittman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E1C5CDC-C0D1-4EDA-A1DC-A53A8A6F5E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7 – Trademark Infringement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Analyze </a:t>
            </a:r>
            <a:r>
              <a:rPr lang="en-US" i="1" dirty="0" smtClean="0"/>
              <a:t>Lamparello v. </a:t>
            </a:r>
            <a:r>
              <a:rPr lang="en-US" i="1" dirty="0" err="1" smtClean="0"/>
              <a:t>Falwell</a:t>
            </a:r>
            <a:r>
              <a:rPr lang="en-US" i="1" dirty="0" smtClean="0"/>
              <a:t> </a:t>
            </a:r>
            <a:r>
              <a:rPr lang="en-US" dirty="0" smtClean="0"/>
              <a:t>under</a:t>
            </a:r>
          </a:p>
          <a:p>
            <a:pPr lvl="1"/>
            <a:r>
              <a:rPr lang="en-US" dirty="0" smtClean="0"/>
              <a:t>Trademark infringement</a:t>
            </a:r>
          </a:p>
          <a:p>
            <a:pPr lvl="1"/>
            <a:r>
              <a:rPr lang="en-US" dirty="0" smtClean="0"/>
              <a:t>Initial interest confusion</a:t>
            </a:r>
          </a:p>
          <a:p>
            <a:pPr lvl="1"/>
            <a:r>
              <a:rPr lang="en-US" dirty="0" err="1" smtClean="0"/>
              <a:t>Cybersquatting</a:t>
            </a:r>
            <a:r>
              <a:rPr lang="en-US" dirty="0" smtClean="0"/>
              <a:t>, and</a:t>
            </a:r>
          </a:p>
          <a:p>
            <a:pPr lvl="1"/>
            <a:r>
              <a:rPr lang="en-US" dirty="0" smtClean="0"/>
              <a:t>Dilution claims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Lamparello’s</a:t>
            </a:r>
            <a:r>
              <a:rPr lang="en-US" dirty="0" smtClean="0"/>
              <a:t> website by using the </a:t>
            </a:r>
            <a:r>
              <a:rPr lang="en-US" dirty="0" err="1" smtClean="0"/>
              <a:t>Wayback</a:t>
            </a:r>
            <a:r>
              <a:rPr lang="en-US" dirty="0" smtClean="0"/>
              <a:t> Machine and typing www.fallwell.com</a:t>
            </a:r>
          </a:p>
          <a:p>
            <a:r>
              <a:rPr lang="en-US" dirty="0" smtClean="0"/>
              <a:t>Compare </a:t>
            </a:r>
            <a:r>
              <a:rPr lang="en-US" i="1" dirty="0" smtClean="0"/>
              <a:t>Lamparello</a:t>
            </a:r>
            <a:r>
              <a:rPr lang="en-US" dirty="0" smtClean="0"/>
              <a:t> to </a:t>
            </a:r>
            <a:r>
              <a:rPr lang="en-US" i="1" dirty="0" smtClean="0"/>
              <a:t>AMF Inc.</a:t>
            </a:r>
            <a:r>
              <a:rPr lang="en-US" dirty="0" smtClean="0"/>
              <a:t>, textbook pages 451-454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7 – Trademark Infringement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Mattel versus Walking Mountain Productions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8 – Big Green Egg Smoker and Grill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Could  the </a:t>
            </a:r>
            <a:r>
              <a:rPr lang="en-US" sz="2400" dirty="0" smtClean="0">
                <a:hlinkClick r:id="rId2"/>
              </a:rPr>
              <a:t>Big Green Grill </a:t>
            </a:r>
            <a:r>
              <a:rPr lang="en-US" sz="2400" dirty="0" smtClean="0"/>
              <a:t>company protect the color and shape of their cookers?</a:t>
            </a:r>
          </a:p>
          <a:p>
            <a:r>
              <a:rPr lang="en-US" sz="2400" dirty="0" smtClean="0"/>
              <a:t>How does this compare to </a:t>
            </a:r>
            <a:r>
              <a:rPr lang="en-US" sz="2400" i="1" dirty="0" err="1" smtClean="0"/>
              <a:t>Traffix</a:t>
            </a:r>
            <a:r>
              <a:rPr lang="en-US" sz="2400" i="1" dirty="0" smtClean="0"/>
              <a:t> Devices, Inc</a:t>
            </a:r>
            <a:r>
              <a:rPr lang="en-US" sz="2400" dirty="0" smtClean="0"/>
              <a:t>., textbook pages 442-443?</a:t>
            </a:r>
            <a:endParaRPr lang="en-US" sz="2400" dirty="0"/>
          </a:p>
        </p:txBody>
      </p:sp>
      <p:pic>
        <p:nvPicPr>
          <p:cNvPr id="8" name="Content Placeholder 7" descr="big-green-egg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59350" y="2579538"/>
            <a:ext cx="3063875" cy="274667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9 – AMF v. </a:t>
            </a:r>
            <a:r>
              <a:rPr lang="en-US" dirty="0" err="1" smtClean="0"/>
              <a:t>Sleekcraft</a:t>
            </a:r>
            <a:r>
              <a:rPr lang="en-US" dirty="0" smtClean="0"/>
              <a:t> Boats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the court's holding in </a:t>
            </a:r>
            <a:r>
              <a:rPr lang="en-US" i="1" dirty="0" smtClean="0"/>
              <a:t>AMF v. </a:t>
            </a:r>
            <a:r>
              <a:rPr lang="en-US" i="1" dirty="0" err="1" smtClean="0"/>
              <a:t>Sleekcraft</a:t>
            </a:r>
            <a:r>
              <a:rPr lang="en-US" i="1" dirty="0" smtClean="0"/>
              <a:t> </a:t>
            </a:r>
            <a:endParaRPr lang="en-US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Trademark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For an interesting introduction to trademark law, read </a:t>
            </a:r>
            <a:r>
              <a:rPr lang="en-US" sz="2400" i="1" dirty="0" smtClean="0">
                <a:hlinkClick r:id="rId2"/>
              </a:rPr>
              <a:t>Trademarks: Fingerprints of Commerce</a:t>
            </a:r>
            <a:endParaRPr lang="en-US" sz="2400" i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752599" y="228600"/>
            <a:ext cx="7013575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Topic 1 –Trademark Valuation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7089774" cy="4495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Intangible assets include intellectual property (trademarks, trade secrets, patents, and copyrights) and other legal rights (such as exclusive distribution contracts)</a:t>
            </a:r>
          </a:p>
          <a:p>
            <a:pPr eaLnBrk="1" hangingPunct="1"/>
            <a:r>
              <a:rPr lang="en-US" sz="2400" dirty="0" smtClean="0"/>
              <a:t>For at least two types of businesses, the value of intangible assets far exceeds the value of tangible assets</a:t>
            </a:r>
          </a:p>
          <a:p>
            <a:pPr lvl="1" eaLnBrk="1" hangingPunct="1"/>
            <a:r>
              <a:rPr lang="en-US" sz="2000" dirty="0" smtClean="0"/>
              <a:t>High tech firms that make large investments in research and development – for example, pharmaceutical, biotech and computer firms</a:t>
            </a:r>
          </a:p>
          <a:p>
            <a:pPr lvl="1" eaLnBrk="1" hangingPunct="1"/>
            <a:r>
              <a:rPr lang="en-US" sz="2000" dirty="0" smtClean="0"/>
              <a:t>Branded consumer products firms that make large expenditures in advertising and brand building activities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Cyberlaw &amp; E-Commerce - J. Pittman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4DD004C-BD8C-4BCA-AC22-C4BB9F7BDC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498878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Topic 1 – Trademark Valuation (cont.)</a:t>
            </a:r>
            <a:endParaRPr lang="en-US" dirty="0">
              <a:solidFill>
                <a:schemeClr val="tx1">
                  <a:alpha val="9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905000" y="1676400"/>
            <a:ext cx="4724400" cy="4191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600" dirty="0" smtClean="0"/>
              <a:t>In 2002, </a:t>
            </a:r>
            <a:r>
              <a:rPr lang="en-US" sz="2600" dirty="0" err="1" smtClean="0"/>
              <a:t>Interbrand</a:t>
            </a:r>
            <a:r>
              <a:rPr lang="en-US" sz="2600" dirty="0" smtClean="0"/>
              <a:t> estimated the “Coca-Cola” trademark was worth $70 billion</a:t>
            </a:r>
            <a:r>
              <a:rPr lang="en-US" sz="3100" dirty="0" smtClean="0"/>
              <a:t>*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400" dirty="0" smtClean="0"/>
              <a:t>* </a:t>
            </a:r>
            <a:r>
              <a:rPr lang="en-US" sz="1700" dirty="0" smtClean="0"/>
              <a:t>Source: </a:t>
            </a:r>
            <a:r>
              <a:rPr lang="en-US" sz="1700" i="1" dirty="0" smtClean="0"/>
              <a:t>Special Report: The 100 Best Brands</a:t>
            </a:r>
            <a:r>
              <a:rPr lang="en-US" sz="1700" dirty="0" smtClean="0"/>
              <a:t>, Bus. Wk., Aug. 5, 2002, at 95</a:t>
            </a:r>
          </a:p>
        </p:txBody>
      </p:sp>
      <p:pic>
        <p:nvPicPr>
          <p:cNvPr id="17412" name="Content Placeholder 6" descr="image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10400" y="2209800"/>
            <a:ext cx="1600200" cy="297815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 noGrp="1"/>
          </p:cNvSpPr>
          <p:nvPr>
            <p:ph type="title"/>
          </p:nvPr>
        </p:nvSpPr>
        <p:spPr>
          <a:xfrm>
            <a:off x="1676401" y="228600"/>
            <a:ext cx="7089774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Topic 2 – Bases for Trademark Value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8435" name="Content Placeholder 11"/>
          <p:cNvSpPr>
            <a:spLocks noGrp="1"/>
          </p:cNvSpPr>
          <p:nvPr>
            <p:ph sz="quarter" idx="1"/>
          </p:nvPr>
        </p:nvSpPr>
        <p:spPr>
          <a:xfrm>
            <a:off x="1600199" y="1600200"/>
            <a:ext cx="7165975" cy="4495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Trademarks greatly enhance a product’s sales and market share</a:t>
            </a:r>
          </a:p>
          <a:p>
            <a:pPr lvl="1" eaLnBrk="1" hangingPunct="1"/>
            <a:r>
              <a:rPr lang="en-US" sz="2400" dirty="0" smtClean="0"/>
              <a:t>For example, as of 2002 Gatorade maintained an 80% market share while PepsiCo’s All Sport brand was able to achieve only a 4% share, despite aggressive advertising, superior distribution capabilities and a substantially similar product and price</a:t>
            </a:r>
            <a:r>
              <a:rPr lang="en-US" dirty="0" smtClean="0"/>
              <a:t>*</a:t>
            </a:r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en-US" sz="1600" dirty="0" smtClean="0"/>
              <a:t>* </a:t>
            </a:r>
            <a:r>
              <a:rPr lang="en-US" sz="1600" dirty="0" err="1" smtClean="0"/>
              <a:t>Magid</a:t>
            </a:r>
            <a:r>
              <a:rPr lang="en-US" sz="1600" dirty="0" smtClean="0"/>
              <a:t> et al., </a:t>
            </a:r>
            <a:r>
              <a:rPr lang="en-US" sz="1600" i="1" dirty="0" smtClean="0"/>
              <a:t>Quantifying Brand Image: Empirical Evidence of Trademark Dilution</a:t>
            </a:r>
            <a:r>
              <a:rPr lang="en-US" sz="1600" dirty="0" smtClean="0"/>
              <a:t>, 43 Amer. Bus. Law J. 1, at 8 (2006)</a:t>
            </a:r>
          </a:p>
        </p:txBody>
      </p:sp>
      <p:sp>
        <p:nvSpPr>
          <p:cNvPr id="18436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Cyberlaw &amp; E-Commerce - J. Pittman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DA43872-4379-4026-9EE3-F556A1B0E7C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089775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Topic 2 – Bases for Trademark Value (cont.)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1828799" y="1600200"/>
            <a:ext cx="6937375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smtClean="0"/>
              <a:t>Consumers may be willing to pay a premium for a known trademark and brand</a:t>
            </a:r>
          </a:p>
          <a:p>
            <a:pPr lvl="1" eaLnBrk="1" hangingPunct="1"/>
            <a:r>
              <a:rPr lang="en-US" sz="2400" dirty="0" smtClean="0"/>
              <a:t>For example, many consumers are willing to pay a 400% premium for Bayer aspirin over generic aspirin*</a:t>
            </a:r>
          </a:p>
          <a:p>
            <a:r>
              <a:rPr lang="en-US" sz="2400" dirty="0" smtClean="0"/>
              <a:t>A known trademark can reduce the expense of launching a new product</a:t>
            </a:r>
          </a:p>
          <a:p>
            <a:pPr lvl="1"/>
            <a:r>
              <a:rPr lang="en-US" sz="2400" dirty="0" smtClean="0"/>
              <a:t>For example, in 1998 Caffeine-Free Diet Coke was the ninth best selling soft drink in the US, despite spending nothing for advertising</a:t>
            </a:r>
            <a:r>
              <a:rPr lang="en-US" dirty="0" smtClean="0"/>
              <a:t>*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800" dirty="0" smtClean="0"/>
              <a:t>* </a:t>
            </a:r>
            <a:r>
              <a:rPr lang="en-US" sz="1800" i="1" dirty="0" smtClean="0"/>
              <a:t>Id</a:t>
            </a:r>
            <a:r>
              <a:rPr lang="en-US" sz="1800" dirty="0" smtClean="0"/>
              <a:t>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Cyberlaw &amp; E-Commerce - J. Pittman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BC330E8-9819-4415-95EB-095DB4D8444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1" y="228600"/>
            <a:ext cx="7242174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Topic 3 – Trademark Scenarios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1600199" y="1600200"/>
            <a:ext cx="7165975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Analyze the presented scenarios from the textbook, pages 422-424</a:t>
            </a: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Cyberlaw &amp; E-Commerce - J. Pittman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9E075B0-CD2B-4580-8049-45EA0CE83D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Topic 4 – Generic Marks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4282440" cy="4394327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Textbook pages 425-428</a:t>
            </a:r>
          </a:p>
          <a:p>
            <a:pPr eaLnBrk="1" hangingPunct="1"/>
            <a:r>
              <a:rPr lang="en-US" sz="2400" dirty="0" smtClean="0"/>
              <a:t>What legal trademark danger lurks for companies such as Kleenex, Xerox, </a:t>
            </a:r>
            <a:br>
              <a:rPr lang="en-US" sz="2400" dirty="0" smtClean="0"/>
            </a:br>
            <a:r>
              <a:rPr lang="en-US" sz="2400" dirty="0" smtClean="0"/>
              <a:t>or Coke?</a:t>
            </a:r>
          </a:p>
          <a:p>
            <a:pPr eaLnBrk="1" hangingPunct="1"/>
            <a:r>
              <a:rPr lang="en-US" sz="2400" dirty="0" smtClean="0"/>
              <a:t>How does the opposite picture illustrate a legal strategy?</a:t>
            </a:r>
          </a:p>
        </p:txBody>
      </p:sp>
      <p:pic>
        <p:nvPicPr>
          <p:cNvPr id="22534" name="Content Placeholder 10" descr="imag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943600" y="3962400"/>
            <a:ext cx="2995996" cy="2005012"/>
          </a:xfr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4 – Generic Marks (cont.)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For other examples, see </a:t>
            </a:r>
          </a:p>
          <a:p>
            <a:r>
              <a:rPr lang="en-US" sz="2400" dirty="0" smtClean="0"/>
              <a:t>Sheetrock - </a:t>
            </a:r>
            <a:r>
              <a:rPr lang="en-US" sz="2400" u="sng" dirty="0" smtClean="0">
                <a:hlinkClick r:id="rId2"/>
              </a:rPr>
              <a:t>http://www.usg.com/index.jsp</a:t>
            </a:r>
            <a:endParaRPr lang="en-US" sz="2400" u="sng" dirty="0" smtClean="0"/>
          </a:p>
          <a:p>
            <a:r>
              <a:rPr lang="en-US" sz="2400" dirty="0" smtClean="0"/>
              <a:t>Bush Hog - </a:t>
            </a:r>
            <a:r>
              <a:rPr lang="en-US" sz="2400" u="sng" dirty="0" smtClean="0">
                <a:hlinkClick r:id="rId3"/>
              </a:rPr>
              <a:t>http://www.bushhog.com/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ymphony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Symphony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aramond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Symphony</Template>
  <TotalTime>2424</TotalTime>
  <Words>767</Words>
  <Application>Microsoft Office PowerPoint</Application>
  <PresentationFormat>On-screen Show (4:3)</PresentationFormat>
  <Paragraphs>132</Paragraphs>
  <Slides>17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Symphony</vt:lpstr>
      <vt:lpstr>Cyberlaw &amp; E-Commerce</vt:lpstr>
      <vt:lpstr>Trademark Introduction</vt:lpstr>
      <vt:lpstr>Topic 1 –Trademark Valuation</vt:lpstr>
      <vt:lpstr>Topic 1 – Trademark Valuation (cont.)</vt:lpstr>
      <vt:lpstr> Topic 2 – Bases for Trademark Value </vt:lpstr>
      <vt:lpstr> Topic 2 – Bases for Trademark Value (cont.) </vt:lpstr>
      <vt:lpstr>Topic 3 – Trademark Scenarios</vt:lpstr>
      <vt:lpstr>Topic 4 – Generic Marks</vt:lpstr>
      <vt:lpstr>Topic 4 – Generic Marks (cont.)</vt:lpstr>
      <vt:lpstr>Topic 4 – Generic Marks (cont.)</vt:lpstr>
      <vt:lpstr>Topic 4 – Generic Marks (cont.)</vt:lpstr>
      <vt:lpstr>Topic 5 – Naked Cowboy</vt:lpstr>
      <vt:lpstr>Topic 6 – Trademark Protection for Product Characteristics</vt:lpstr>
      <vt:lpstr>Topic 7 – Trademark Infringement </vt:lpstr>
      <vt:lpstr>Topic 7 – Trademark Infringement (cont.)</vt:lpstr>
      <vt:lpstr>Topic 8 – Big Green Egg Smoker and Grill</vt:lpstr>
      <vt:lpstr>Topic 9 – AMF v. Sleekcraft Boats</vt:lpstr>
    </vt:vector>
  </TitlesOfParts>
  <Company>Arkansas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pittman</dc:creator>
  <cp:lastModifiedBy>pittman</cp:lastModifiedBy>
  <cp:revision>254</cp:revision>
  <dcterms:created xsi:type="dcterms:W3CDTF">2008-08-25T18:29:18Z</dcterms:created>
  <dcterms:modified xsi:type="dcterms:W3CDTF">2010-04-20T21:21:30Z</dcterms:modified>
</cp:coreProperties>
</file>