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3" r:id="rId1"/>
  </p:sldMasterIdLst>
  <p:notesMasterIdLst>
    <p:notesMasterId r:id="rId9"/>
  </p:notesMasterIdLst>
  <p:sldIdLst>
    <p:sldId id="256" r:id="rId2"/>
    <p:sldId id="299" r:id="rId3"/>
    <p:sldId id="292" r:id="rId4"/>
    <p:sldId id="295" r:id="rId5"/>
    <p:sldId id="296" r:id="rId6"/>
    <p:sldId id="297" r:id="rId7"/>
    <p:sldId id="298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7CE269-7854-4E0E-93D2-D00D66393904}" type="datetimeFigureOut">
              <a:rPr lang="en-US" smtClean="0"/>
              <a:pPr/>
              <a:t>2/23/2010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FD88F-5F8E-4FCF-AA24-64275106B8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fld id="{F6D6D6EF-2079-4A16-8962-93B801D164E4}" type="datetime1">
              <a:rPr lang="en-US" smtClean="0"/>
              <a:t>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Cyberlaw - Jeffrey Pittman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fld id="{F991D13C-0A32-46EA-A557-EE24C2F1C3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8A4589-610E-4373-980E-2B982A514937}" type="datetime1">
              <a:rPr lang="en-US" smtClean="0"/>
              <a:t>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- Jeffrey Pittman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EA71F4-B3A8-4A56-A483-BD18A88E5F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3ED06C-D70D-4092-A717-AF6217B3987C}" type="datetime1">
              <a:rPr lang="en-US" smtClean="0"/>
              <a:t>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- Jeffrey Pittman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pPr>
              <a:defRPr/>
            </a:pPr>
            <a:fld id="{7CE8B624-A272-4246-868D-4F8FECA2FD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C3ACD3-FE90-4A9A-B8B7-2C3B25519A08}" type="datetime1">
              <a:rPr lang="en-US" smtClean="0"/>
              <a:t>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- Jeffrey Pittman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36F70-2FE1-427A-9CC3-F99B30EB16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pPr>
              <a:defRPr/>
            </a:pPr>
            <a:fld id="{8CAD4A49-D8F6-4A04-8C8D-8C670957E7F6}" type="datetime1">
              <a:rPr lang="en-US" smtClean="0"/>
              <a:t>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pPr>
              <a:defRPr/>
            </a:pPr>
            <a:r>
              <a:rPr lang="en-US" smtClean="0"/>
              <a:t>Cyberlaw - Jeffrey Pittman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fld id="{E2530AC2-23BB-4106-965D-7B32FB362C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DB1FAE-95E9-4DAF-9E22-D3EEC876EE82}" type="datetime1">
              <a:rPr lang="en-US" smtClean="0"/>
              <a:t>2/23/2010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- Jeffrey Pittman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A4EF31-84CB-4E54-BD70-F592DD5C35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B0D0C3-5CA9-4575-AFF2-17B630C23AA9}" type="datetime1">
              <a:rPr lang="en-US" smtClean="0"/>
              <a:t>2/23/2010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- Jeffrey Pittman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A65424-0EFC-42A6-90D7-AEE8F89E2D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B96992-03B0-4BAA-AC8E-64873A8F5F15}" type="datetime1">
              <a:rPr lang="en-US" smtClean="0"/>
              <a:t>2/23/2010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- Jeffrey Pittman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CB2B75-0CA1-4C3E-AA46-141ED3B662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45D088-E368-4E60-8606-E99931267735}" type="datetime1">
              <a:rPr lang="en-US" smtClean="0"/>
              <a:t>2/23/2010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- Jeffrey Pittman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5C9D3B-8C7A-4FBB-914B-3E7CE05F6A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6A8C86-E121-4C73-BE78-89CB52F69992}" type="datetime1">
              <a:rPr lang="en-US" smtClean="0"/>
              <a:t>2/23/2010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- Jeffrey Pittman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F0F179-56B8-4D6D-BD28-D41DDAA4C5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B412CA-593E-40CE-AF69-9EDC21078419}" type="datetime1">
              <a:rPr lang="en-US" smtClean="0"/>
              <a:t>2/23/2010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- Jeffrey Pittman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A61733-CDB2-4849-97C1-8EE759FF760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D9C9CDDD-0994-4DAD-B747-6E82AE1A4186}" type="datetime1">
              <a:rPr lang="en-US" smtClean="0"/>
              <a:t>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Cyberlaw - Jeffrey Pittman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F1D3DCB6-3C5B-4039-AE0A-C473ECA161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hf hdr="0" dt="0"/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xology.com/library/detail.aspx?g=963c917e-0128-4c9e-af3c-aeb2fae27240" TargetMode="External"/><Relationship Id="rId2" Type="http://schemas.openxmlformats.org/officeDocument/2006/relationships/hyperlink" Target="http://wombletradesecrets.blogspot.com/2010/02/federal-prosecutors-in-starwood-v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ost-gazette.com/pg/06143/692447-28.stm" TargetMode="External"/><Relationship Id="rId4" Type="http://schemas.openxmlformats.org/officeDocument/2006/relationships/hyperlink" Target="http://www.nhl.com/ice/page.htm?id=60882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Documents%20and%20Settings\pittman\My%20Documents\My%20Web%20Sites\pittman\cyberlaw-and-e-commerce\chapter5-patents.pp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3317502" y="3505200"/>
            <a:ext cx="4433047" cy="990600"/>
          </a:xfrm>
        </p:spPr>
        <p:txBody>
          <a:bodyPr>
            <a:normAutofit fontScale="70000" lnSpcReduction="20000"/>
          </a:bodyPr>
          <a:lstStyle/>
          <a:p>
            <a:r>
              <a:rPr lang="en-US" sz="4300" dirty="0" smtClean="0"/>
              <a:t>Trade Secrets Class Topics</a:t>
            </a:r>
            <a:endParaRPr lang="en-US" sz="4300" dirty="0" smtClean="0"/>
          </a:p>
          <a:p>
            <a:r>
              <a:rPr lang="en-US" sz="4300" dirty="0" smtClean="0"/>
              <a:t>February 23, 2010</a:t>
            </a:r>
            <a:endParaRPr lang="en-US" sz="4300" dirty="0" smtClean="0"/>
          </a:p>
          <a:p>
            <a:endParaRPr lang="en-US" sz="3200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533400"/>
            <a:ext cx="5105400" cy="26243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alpha val="90000"/>
                  </a:schemeClr>
                </a:solidFill>
              </a:rPr>
              <a:t>Cyberlaw &amp; E-Commerce</a:t>
            </a:r>
            <a:endParaRPr lang="en-US" dirty="0">
              <a:solidFill>
                <a:schemeClr val="tx1">
                  <a:alpha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have not finished grading examination #1</a:t>
            </a:r>
          </a:p>
          <a:p>
            <a:r>
              <a:rPr lang="en-US" dirty="0" smtClean="0"/>
              <a:t>Thoughts about the exam?</a:t>
            </a:r>
          </a:p>
          <a:p>
            <a:r>
              <a:rPr lang="en-US" dirty="0" smtClean="0"/>
              <a:t>The paper and presentation requirements have been slightly altered and dates posted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- Jeffrey Pittman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36F70-2FE1-427A-9CC3-F99B30EB169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Discussion Topic </a:t>
            </a:r>
            <a:r>
              <a:rPr lang="en-US" sz="3600" dirty="0" smtClean="0"/>
              <a:t>1 – Trade Secrets in the News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</a:t>
            </a:r>
            <a:r>
              <a:rPr lang="en-US" b="1" dirty="0" smtClean="0">
                <a:hlinkClick r:id="rId2" tooltip="external link"/>
              </a:rPr>
              <a:t>Federal </a:t>
            </a:r>
            <a:r>
              <a:rPr lang="en-US" b="1" dirty="0" smtClean="0">
                <a:hlinkClick r:id="rId2" tooltip="external link"/>
              </a:rPr>
              <a:t>Prosecutors in Starwood v. Hilton Criminal Investigation Ask Federal Civil Judge to Stop the Proceedings for Six Months </a:t>
            </a:r>
            <a:r>
              <a:rPr lang="en-US" b="1" dirty="0" smtClean="0"/>
              <a:t>”</a:t>
            </a:r>
            <a:endParaRPr lang="en-US" b="1" dirty="0" smtClean="0"/>
          </a:p>
          <a:p>
            <a:r>
              <a:rPr lang="en-US" b="1" dirty="0" smtClean="0"/>
              <a:t>“</a:t>
            </a:r>
            <a:r>
              <a:rPr lang="en-US" b="1" dirty="0" smtClean="0">
                <a:hlinkClick r:id="rId3"/>
              </a:rPr>
              <a:t>Lack of reasonable protective measures costs trade secret status</a:t>
            </a:r>
            <a:r>
              <a:rPr lang="en-US" b="1" dirty="0" smtClean="0"/>
              <a:t>”</a:t>
            </a:r>
            <a:endParaRPr lang="en-US" b="1" dirty="0" smtClean="0"/>
          </a:p>
          <a:p>
            <a:r>
              <a:rPr lang="en-US" b="1" dirty="0" smtClean="0"/>
              <a:t>“</a:t>
            </a:r>
            <a:r>
              <a:rPr lang="en-US" b="1" dirty="0" smtClean="0">
                <a:hlinkClick r:id="rId4"/>
              </a:rPr>
              <a:t>Agreement </a:t>
            </a:r>
            <a:r>
              <a:rPr lang="en-US" b="1" dirty="0" smtClean="0">
                <a:hlinkClick r:id="rId4"/>
              </a:rPr>
              <a:t>for Use of</a:t>
            </a:r>
            <a:br>
              <a:rPr lang="en-US" b="1" dirty="0" smtClean="0">
                <a:hlinkClick r:id="rId4"/>
              </a:rPr>
            </a:br>
            <a:r>
              <a:rPr lang="en-US" b="1" dirty="0" smtClean="0">
                <a:hlinkClick r:id="rId4"/>
              </a:rPr>
              <a:t>NHL ICE TIME </a:t>
            </a:r>
            <a:r>
              <a:rPr lang="en-US" b="1" dirty="0" err="1" smtClean="0">
                <a:hlinkClick r:id="rId4"/>
              </a:rPr>
              <a:t>iPhone</a:t>
            </a:r>
            <a:r>
              <a:rPr lang="en-US" b="1" dirty="0" smtClean="0">
                <a:hlinkClick r:id="rId4"/>
              </a:rPr>
              <a:t> </a:t>
            </a:r>
            <a:r>
              <a:rPr lang="en-US" b="1" dirty="0" smtClean="0">
                <a:hlinkClick r:id="rId4"/>
              </a:rPr>
              <a:t>Application</a:t>
            </a:r>
            <a:r>
              <a:rPr lang="en-US" b="1" dirty="0" smtClean="0"/>
              <a:t>”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WD </a:t>
            </a:r>
            <a:r>
              <a:rPr lang="en-US" dirty="0" smtClean="0">
                <a:hlinkClick r:id="rId5"/>
              </a:rPr>
              <a:t>40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Cyberlaw</a:t>
            </a:r>
            <a:r>
              <a:rPr lang="en-US" dirty="0" smtClean="0"/>
              <a:t> - Jeffrey </a:t>
            </a:r>
            <a:r>
              <a:rPr lang="en-US" dirty="0" smtClean="0"/>
              <a:t>Pittman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36F70-2FE1-427A-9CC3-F99B30EB169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Discussion Topic </a:t>
            </a:r>
            <a:r>
              <a:rPr lang="en-US" dirty="0" smtClean="0"/>
              <a:t>2 - Trade Secrets Overview</a:t>
            </a:r>
            <a:endParaRPr 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Compare </a:t>
            </a:r>
            <a:r>
              <a:rPr lang="en-US" dirty="0" smtClean="0"/>
              <a:t>trade secret protection to  patent protection</a:t>
            </a:r>
          </a:p>
          <a:p>
            <a:pPr lvl="1" eaLnBrk="1" hangingPunct="1"/>
            <a:r>
              <a:rPr lang="en-US" dirty="0" smtClean="0"/>
              <a:t>See </a:t>
            </a:r>
            <a:r>
              <a:rPr lang="en-US" dirty="0" smtClean="0">
                <a:hlinkClick r:id="rId2"/>
              </a:rPr>
              <a:t>Patents</a:t>
            </a:r>
            <a:r>
              <a:rPr lang="en-US" dirty="0" smtClean="0"/>
              <a:t> for additional information</a:t>
            </a:r>
          </a:p>
          <a:p>
            <a:pPr eaLnBrk="1" hangingPunct="1"/>
            <a:endParaRPr lang="en-US" dirty="0" smtClean="0"/>
          </a:p>
          <a:p>
            <a:pPr lvl="1" eaLnBrk="1" hangingPunct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Cyberlaw - Jeffrey Pittman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36F70-2FE1-427A-9CC3-F99B30EB169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Discussion Topic </a:t>
            </a:r>
            <a:r>
              <a:rPr lang="en-US" dirty="0" smtClean="0"/>
              <a:t>3 - Trade Secret Cases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/>
              <a:t>What trade secrets could exist for the following companies: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Luxury Hotel Developers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Trucking/Transportation company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Poultry farmer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Discuss, TS subject matter, economic value from lack of marketplace knowledge, and reasonable security measures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Compare the above scenarios to </a:t>
            </a:r>
            <a:r>
              <a:rPr lang="en-US" i="1" dirty="0" smtClean="0"/>
              <a:t>Tyson Foods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Cyberlaw - Jeffrey Pittman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36F70-2FE1-427A-9CC3-F99B30EB169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Discussion Topic </a:t>
            </a:r>
            <a:r>
              <a:rPr lang="en-US" dirty="0" smtClean="0"/>
              <a:t>4 - Misappropriation</a:t>
            </a:r>
          </a:p>
        </p:txBody>
      </p:sp>
      <p:sp>
        <p:nvSpPr>
          <p:cNvPr id="16387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would be misappropriation of the TS?</a:t>
            </a:r>
          </a:p>
          <a:p>
            <a:pPr lvl="1" eaLnBrk="1" hangingPunct="1"/>
            <a:r>
              <a:rPr lang="en-US" smtClean="0"/>
              <a:t>Improper means?</a:t>
            </a:r>
          </a:p>
          <a:p>
            <a:pPr lvl="1" eaLnBrk="1" hangingPunct="1"/>
            <a:r>
              <a:rPr lang="en-US" smtClean="0"/>
              <a:t>Breach of duty?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Compare to </a:t>
            </a:r>
            <a:r>
              <a:rPr lang="en-US" i="1" smtClean="0"/>
              <a:t>Allen v. Johar </a:t>
            </a:r>
            <a:r>
              <a:rPr lang="en-US" smtClean="0"/>
              <a:t>and</a:t>
            </a:r>
            <a:r>
              <a:rPr lang="en-US" i="1" smtClean="0"/>
              <a:t> Freeman v. Hiller</a:t>
            </a:r>
          </a:p>
          <a:p>
            <a:pPr eaLnBrk="1" hangingPunct="1">
              <a:buFont typeface="Wingdings 3" pitchFamily="18" charset="2"/>
              <a:buNone/>
            </a:pPr>
            <a:endParaRPr lang="en-US" smtClean="0"/>
          </a:p>
        </p:txBody>
      </p:sp>
      <p:sp>
        <p:nvSpPr>
          <p:cNvPr id="2" name="Footer Placeholder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Cyberlaw - Jeffrey Pittman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36F70-2FE1-427A-9CC3-F99B30EB169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Discussion Topic </a:t>
            </a:r>
            <a:r>
              <a:rPr lang="en-US" dirty="0" smtClean="0"/>
              <a:t>5 - Trade Secret Protection </a:t>
            </a:r>
          </a:p>
        </p:txBody>
      </p:sp>
      <p:sp>
        <p:nvSpPr>
          <p:cNvPr id="17411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Regarding your trade secrets, discuss</a:t>
            </a:r>
          </a:p>
          <a:p>
            <a:pPr lvl="1" eaLnBrk="1" hangingPunct="1"/>
            <a:r>
              <a:rPr lang="en-US" smtClean="0"/>
              <a:t>Covenants not to compete</a:t>
            </a:r>
            <a:endParaRPr lang="en-US" i="1" smtClean="0"/>
          </a:p>
          <a:p>
            <a:pPr lvl="1" eaLnBrk="1" hangingPunct="1"/>
            <a:r>
              <a:rPr lang="en-US" smtClean="0"/>
              <a:t>Confidentiality agreements</a:t>
            </a:r>
          </a:p>
          <a:p>
            <a:pPr lvl="1" eaLnBrk="1" hangingPunct="1"/>
            <a:r>
              <a:rPr lang="en-US" smtClean="0"/>
              <a:t>Employee knowledge versus employer trade secret rights – </a:t>
            </a:r>
            <a:r>
              <a:rPr lang="en-US" i="1" smtClean="0"/>
              <a:t>Integrated Cash Management v. Digital</a:t>
            </a:r>
            <a:r>
              <a:rPr lang="en-US" smtClean="0"/>
              <a:t>, page 216</a:t>
            </a:r>
          </a:p>
          <a:p>
            <a:pPr lvl="1" eaLnBrk="1" hangingPunct="1"/>
            <a:r>
              <a:rPr lang="en-US" smtClean="0"/>
              <a:t>Dealing with third parties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i="1" smtClean="0"/>
          </a:p>
          <a:p>
            <a:pPr lvl="1" eaLnBrk="1" hangingPunct="1"/>
            <a:endParaRPr lang="en-US" smtClean="0"/>
          </a:p>
        </p:txBody>
      </p:sp>
      <p:sp>
        <p:nvSpPr>
          <p:cNvPr id="2" name="Footer Placeholder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Cyberlaw - Jeffrey Pittman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36F70-2FE1-427A-9CC3-F99B30EB169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">
  <a:themeElements>
    <a:clrScheme name="Mod">
      <a:dk1>
        <a:sysClr val="windowText" lastClr="000000"/>
      </a:dk1>
      <a:lt1>
        <a:sysClr val="window" lastClr="FFFFFF"/>
      </a:lt1>
      <a:dk2>
        <a:srgbClr val="065218"/>
      </a:dk2>
      <a:lt2>
        <a:srgbClr val="EDF3AE"/>
      </a:lt2>
      <a:accent1>
        <a:srgbClr val="8FCB17"/>
      </a:accent1>
      <a:accent2>
        <a:srgbClr val="769F11"/>
      </a:accent2>
      <a:accent3>
        <a:srgbClr val="D4E336"/>
      </a:accent3>
      <a:accent4>
        <a:srgbClr val="0C8228"/>
      </a:accent4>
      <a:accent5>
        <a:srgbClr val="C0EDA8"/>
      </a:accent5>
      <a:accent6>
        <a:srgbClr val="3B4F18"/>
      </a:accent6>
      <a:hlink>
        <a:srgbClr val="0A6A21"/>
      </a:hlink>
      <a:folHlink>
        <a:srgbClr val="406EA5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2678</TotalTime>
  <Words>254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Mod</vt:lpstr>
      <vt:lpstr>Cyberlaw &amp; E-Commerce</vt:lpstr>
      <vt:lpstr>Class Topics</vt:lpstr>
      <vt:lpstr>Discussion Topic 1 – Trade Secrets in the News</vt:lpstr>
      <vt:lpstr>Discussion Topic 2 - Trade Secrets Overview</vt:lpstr>
      <vt:lpstr>Discussion Topic 3 - Trade Secret Cases</vt:lpstr>
      <vt:lpstr>Discussion Topic 4 - Misappropriation</vt:lpstr>
      <vt:lpstr>Discussion Topic 5 - Trade Secret Protection </vt:lpstr>
    </vt:vector>
  </TitlesOfParts>
  <Company>Arkansas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pittman</dc:creator>
  <cp:lastModifiedBy>pittman</cp:lastModifiedBy>
  <cp:revision>274</cp:revision>
  <dcterms:created xsi:type="dcterms:W3CDTF">2008-08-25T18:29:18Z</dcterms:created>
  <dcterms:modified xsi:type="dcterms:W3CDTF">2010-02-23T20:53:04Z</dcterms:modified>
</cp:coreProperties>
</file>