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5" r:id="rId1"/>
  </p:sldMasterIdLst>
  <p:notesMasterIdLst>
    <p:notesMasterId r:id="rId9"/>
  </p:notesMasterIdLst>
  <p:sldIdLst>
    <p:sldId id="256" r:id="rId2"/>
    <p:sldId id="269" r:id="rId3"/>
    <p:sldId id="273" r:id="rId4"/>
    <p:sldId id="274" r:id="rId5"/>
    <p:sldId id="275" r:id="rId6"/>
    <p:sldId id="276" r:id="rId7"/>
    <p:sldId id="277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7CE269-7854-4E0E-93D2-D00D66393904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4FD88F-5F8E-4FCF-AA24-64275106B8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ir titl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67657" y="0"/>
            <a:ext cx="5276343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51038"/>
            <a:ext cx="4953000" cy="2193831"/>
          </a:xfrm>
        </p:spPr>
        <p:txBody>
          <a:bodyPr anchor="b" anchorCtr="0">
            <a:normAutofit/>
            <a:scene3d>
              <a:camera prst="orthographicFront"/>
              <a:lightRig rig="balanced" dir="t"/>
            </a:scene3d>
          </a:bodyPr>
          <a:lstStyle>
            <a:lvl1pPr>
              <a:defRPr sz="4800" b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404618"/>
            <a:ext cx="5715000" cy="1413475"/>
          </a:xfrm>
        </p:spPr>
        <p:txBody>
          <a:bodyPr>
            <a:normAutofit/>
            <a:scene3d>
              <a:camera prst="orthographicFront"/>
              <a:lightRig rig="twoPt" dir="t"/>
            </a:scene3d>
          </a:bodyPr>
          <a:lstStyle>
            <a:lvl1pPr marL="0" indent="0" algn="l">
              <a:buNone/>
              <a:defRPr sz="1800" b="0" kern="1200">
                <a:solidFill>
                  <a:schemeClr val="tx2"/>
                </a:solidFill>
                <a:effectLst>
                  <a:outerShdw blurRad="12700" dist="12700" dir="3000000" algn="ctr" rotWithShape="0">
                    <a:schemeClr val="bg1">
                      <a:lumMod val="85000"/>
                      <a:alpha val="6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5FAA84-D50A-43E1-A5C2-B0E68F1C1F18}" type="datetime1">
              <a:rPr lang="en-US" smtClean="0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Cybewrlaw &amp; E-Commerce - J. Pittman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91D13C-0A32-46EA-A557-EE24C2F1C3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9D2DAB-878B-4F8F-BF4D-869E070E8A71}" type="datetime1">
              <a:rPr lang="en-US" smtClean="0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Cybewrlaw &amp; E-Commerce - J. Pittman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EA71F4-B3A8-4A56-A483-BD18A88E5F1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762001"/>
            <a:ext cx="1676400" cy="50752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1"/>
            <a:ext cx="5867400" cy="50752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3FC451-5604-4248-A832-EBC258C598EC}" type="datetime1">
              <a:rPr lang="en-US" smtClean="0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Cybewrlaw &amp; E-Commerce - J. Pittman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8B624-A272-4246-868D-4F8FECA2FDB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12E4D4-6BDE-48C8-A9B2-63D84AB5C517}" type="datetime1">
              <a:rPr lang="en-US" smtClean="0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Cybewrlaw &amp; E-Commerce - J. Pittman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36F70-2FE1-427A-9CC3-F99B30EB169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2900" y="2590800"/>
            <a:ext cx="5943600" cy="1447800"/>
          </a:xfrm>
        </p:spPr>
        <p:txBody>
          <a:bodyPr vert="horz" lIns="91440" tIns="45720" rIns="91440" bIns="45720" rtlCol="0" anchor="b" anchorCtr="0">
            <a:normAutofit/>
            <a:scene3d>
              <a:camera prst="orthographicFront"/>
              <a:lightRig rig="balanced" dir="t"/>
            </a:scene3d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b="0" kern="1200" cap="none" spc="100" baseline="0">
                <a:solidFill>
                  <a:schemeClr val="tx2"/>
                </a:solidFill>
                <a:effectLst>
                  <a:outerShdw blurRad="127000" algn="ctr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2900" y="4038601"/>
            <a:ext cx="5943600" cy="1143000"/>
          </a:xfrm>
        </p:spPr>
        <p:txBody>
          <a:bodyPr vert="horz" lIns="91440" tIns="45720" rIns="91440" bIns="45720" rtlCol="0">
            <a:normAutofit/>
            <a:scene3d>
              <a:camera prst="orthographicFront"/>
              <a:lightRig rig="twoPt" dir="t"/>
            </a:scene3d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600"/>
              </a:spcBef>
              <a:buSzPct val="80000"/>
              <a:buFont typeface="Wingdings" pitchFamily="2" charset="2"/>
              <a:buNone/>
              <a:defRPr sz="1800" b="0" kern="1200">
                <a:solidFill>
                  <a:schemeClr val="tx2"/>
                </a:solidFill>
                <a:effectLst>
                  <a:outerShdw blurRad="12700" dist="12700" dir="3000000" algn="ctr" rotWithShape="0">
                    <a:schemeClr val="bg1">
                      <a:lumMod val="85000"/>
                      <a:alpha val="6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FB9D36-846B-400E-B7FB-427430364A6A}" type="datetime1">
              <a:rPr lang="en-US" smtClean="0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Cybewrlaw &amp; E-Commerce - J. Pittman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30AC2-23BB-4106-965D-7B32FB362C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8" descr="Air title.png"/>
          <p:cNvPicPr>
            <a:picLocks noChangeAspect="1"/>
          </p:cNvPicPr>
          <p:nvPr/>
        </p:nvPicPr>
        <p:blipFill>
          <a:blip r:embed="rId2" cstate="print"/>
          <a:srcRect l="42293" t="29512" r="38657" b="34962"/>
          <a:stretch>
            <a:fillRect/>
          </a:stretch>
        </p:blipFill>
        <p:spPr>
          <a:xfrm>
            <a:off x="0" y="0"/>
            <a:ext cx="1475880" cy="35773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200" y="1951039"/>
            <a:ext cx="2743200" cy="3886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buFont typeface="Wingdings" pitchFamily="2" charset="2"/>
              <a:buChar char="Ë"/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51039"/>
            <a:ext cx="2743200" cy="3886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6FB097-ABCC-4EC3-AE31-5DC2A2CA836A}" type="datetime1">
              <a:rPr lang="en-US" smtClean="0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Cybewrlaw &amp; E-Commerce - J. Pittman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A4EF31-84CB-4E54-BD70-F592DD5C35E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1660619"/>
            <a:ext cx="2743200" cy="827087"/>
          </a:xfrm>
        </p:spPr>
        <p:txBody>
          <a:bodyPr anchor="ctr" anchorCtr="0"/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00200" y="2667000"/>
            <a:ext cx="2743200" cy="3170238"/>
          </a:xfrm>
        </p:spPr>
        <p:txBody>
          <a:bodyPr>
            <a:normAutofit/>
          </a:bodyPr>
          <a:lstStyle>
            <a:lvl1pPr>
              <a:defRPr sz="1800" b="0"/>
            </a:lvl1pPr>
            <a:lvl2pPr>
              <a:defRPr sz="1800" b="0"/>
            </a:lvl2pPr>
            <a:lvl3pPr>
              <a:defRPr sz="1800" b="0"/>
            </a:lvl3pPr>
            <a:lvl4pPr>
              <a:defRPr sz="1800" b="0"/>
            </a:lvl4pPr>
            <a:lvl5pPr>
              <a:defRPr sz="1800" b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60619"/>
            <a:ext cx="2743200" cy="827087"/>
          </a:xfrm>
        </p:spPr>
        <p:txBody>
          <a:bodyPr anchor="ctr" anchorCtr="0"/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600" y="2667000"/>
            <a:ext cx="2743200" cy="3170238"/>
          </a:xfrm>
        </p:spPr>
        <p:txBody>
          <a:bodyPr>
            <a:normAutofit/>
          </a:bodyPr>
          <a:lstStyle>
            <a:lvl1pPr>
              <a:defRPr sz="1800" b="0"/>
            </a:lvl1pPr>
            <a:lvl2pPr>
              <a:defRPr sz="1800" b="0"/>
            </a:lvl2pPr>
            <a:lvl3pPr>
              <a:defRPr sz="1800" b="0"/>
            </a:lvl3pPr>
            <a:lvl4pPr>
              <a:defRPr sz="1800" b="0"/>
            </a:lvl4pPr>
            <a:lvl5pPr>
              <a:defRPr sz="1800" b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94FCD2-BDC1-45B9-B0CF-C852F5E0E245}" type="datetime1">
              <a:rPr lang="en-US" smtClean="0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Cybewrlaw &amp; E-Commerce - J. Pittman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A65424-0EFC-42A6-90D7-AEE8F89E2D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AACA4D-41C6-4191-AEEF-C1E61670825C}" type="datetime1">
              <a:rPr lang="en-US" smtClean="0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Cybewrlaw &amp; E-Commerce - J. Pittman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CB2B75-0CA1-4C3E-AA46-141ED3B662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58272D-B34A-4621-A7F2-712A1240C334}" type="datetime1">
              <a:rPr lang="en-US" smtClean="0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Cybewrlaw &amp; E-Commerce - J. Pittman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5C9D3B-8C7A-4FBB-914B-3E7CE05F6A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4" descr="Air title.png"/>
          <p:cNvPicPr>
            <a:picLocks noChangeAspect="1"/>
          </p:cNvPicPr>
          <p:nvPr/>
        </p:nvPicPr>
        <p:blipFill>
          <a:blip r:embed="rId2" cstate="print"/>
          <a:srcRect l="42293" t="29512" r="38657" b="34962"/>
          <a:stretch>
            <a:fillRect/>
          </a:stretch>
        </p:blipFill>
        <p:spPr>
          <a:xfrm>
            <a:off x="0" y="0"/>
            <a:ext cx="1475880" cy="35773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936750"/>
          </a:xfrm>
        </p:spPr>
        <p:txBody>
          <a:bodyPr anchor="ctr" anchorCtr="0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838200"/>
            <a:ext cx="3657600" cy="4572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200399"/>
            <a:ext cx="2703513" cy="2636839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CEBF7C-8AAB-4FD6-BC42-D234B5339F57}" type="datetime1">
              <a:rPr lang="en-US" smtClean="0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Cybewrlaw &amp; E-Commerce - J. Pittman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F0F179-56B8-4D6D-BD28-D41DDAA4C5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2" cy="1936750"/>
          </a:xfr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 cap="none" spc="100" baseline="0">
                <a:solidFill>
                  <a:schemeClr val="tx2"/>
                </a:solidFill>
                <a:effectLst>
                  <a:outerShdw blurRad="127000" algn="ctr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838200"/>
            <a:ext cx="3657600" cy="4572000"/>
          </a:xfrm>
          <a:prstGeom prst="rect">
            <a:avLst/>
          </a:prstGeom>
          <a:ln>
            <a:noFill/>
          </a:ln>
          <a:effectLst>
            <a:reflection blurRad="42700" stA="30000" endPos="20000" dist="40000" dir="5400000" sy="-100000" algn="bl" rotWithShape="0"/>
          </a:effectLst>
          <a:scene3d>
            <a:camera prst="perspectiveContrastingLeftFacing">
              <a:rot lat="295432" lon="20402243" rev="52222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200398"/>
            <a:ext cx="2703512" cy="263683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600"/>
              </a:spcBef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974C19-6A6B-481B-9E05-44C578776246}" type="datetime1">
              <a:rPr lang="en-US" smtClean="0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Cybewrlaw &amp; E-Commerce - J. Pittman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A61733-CDB2-4849-97C1-8EE759FF760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1936377"/>
            <a:ext cx="59436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kern="1200"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4AD7C93-46EA-4694-835E-4C8D73F4800E}" type="datetime1">
              <a:rPr lang="en-US" smtClean="0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 kern="1200"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Cybewrlaw &amp; E-Commerce - J. Pittman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kern="1200"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1D3DCB6-3C5B-4039-AE0A-C473ECA161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 descr="dandelion.png"/>
          <p:cNvPicPr>
            <a:picLocks noChangeAspect="1"/>
          </p:cNvPicPr>
          <p:nvPr/>
        </p:nvPicPr>
        <p:blipFill>
          <a:blip r:embed="rId13" cstate="print"/>
          <a:srcRect r="19766" b="20000"/>
          <a:stretch>
            <a:fillRect/>
          </a:stretch>
        </p:blipFill>
        <p:spPr>
          <a:xfrm>
            <a:off x="7772400" y="3200400"/>
            <a:ext cx="1371600" cy="3657600"/>
          </a:xfrm>
          <a:prstGeom prst="rect">
            <a:avLst/>
          </a:prstGeom>
        </p:spPr>
      </p:pic>
      <p:pic>
        <p:nvPicPr>
          <p:cNvPr id="10" name="Picture 9" descr="Air title.png"/>
          <p:cNvPicPr>
            <a:picLocks noChangeAspect="1"/>
          </p:cNvPicPr>
          <p:nvPr/>
        </p:nvPicPr>
        <p:blipFill>
          <a:blip r:embed="rId14" cstate="print"/>
          <a:srcRect l="42293" t="29512" r="38657" b="34962"/>
          <a:stretch>
            <a:fillRect/>
          </a:stretch>
        </p:blipFill>
        <p:spPr>
          <a:xfrm>
            <a:off x="0" y="0"/>
            <a:ext cx="1475880" cy="35773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 cap="none" spc="100" baseline="0">
          <a:solidFill>
            <a:schemeClr val="tx2"/>
          </a:solidFill>
          <a:effectLst>
            <a:outerShdw blurRad="127000" algn="ctr" rotWithShape="0">
              <a:schemeClr val="bg1">
                <a:alpha val="5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100000"/>
        </a:lnSpc>
        <a:spcBef>
          <a:spcPts val="1600"/>
        </a:spcBef>
        <a:buSzPct val="80000"/>
        <a:buFont typeface="Wingdings" pitchFamily="2" charset="2"/>
        <a:buChar char="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31825" indent="-282575" algn="l" defTabSz="914400" rtl="0" eaLnBrk="1" latinLnBrk="0" hangingPunct="1">
        <a:lnSpc>
          <a:spcPct val="100000"/>
        </a:lnSpc>
        <a:spcBef>
          <a:spcPts val="1600"/>
        </a:spcBef>
        <a:buSzPct val="60000"/>
        <a:buFont typeface="Wingdings" pitchFamily="2" charset="2"/>
        <a:buChar char="Ë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82575" algn="l" defTabSz="914400" rtl="0" eaLnBrk="1" latinLnBrk="0" hangingPunct="1">
        <a:lnSpc>
          <a:spcPct val="100000"/>
        </a:lnSpc>
        <a:spcBef>
          <a:spcPts val="1600"/>
        </a:spcBef>
        <a:buSzPct val="70000"/>
        <a:buFont typeface="Wingdings" pitchFamily="2" charset="2"/>
        <a:buChar char="®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196975" indent="-282575" algn="l" defTabSz="914400" rtl="0" eaLnBrk="1" latinLnBrk="0" hangingPunct="1">
        <a:lnSpc>
          <a:spcPct val="100000"/>
        </a:lnSpc>
        <a:spcBef>
          <a:spcPts val="1600"/>
        </a:spcBef>
        <a:buSzPct val="60000"/>
        <a:buFont typeface="Wingdings" pitchFamily="2" charset="2"/>
        <a:buChar char="Ë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92250" indent="-295275" algn="l" defTabSz="914400" rtl="0" eaLnBrk="1" latinLnBrk="0" hangingPunct="1">
        <a:lnSpc>
          <a:spcPct val="100000"/>
        </a:lnSpc>
        <a:spcBef>
          <a:spcPts val="1600"/>
        </a:spcBef>
        <a:buSzPct val="70000"/>
        <a:buFont typeface="Wingdings" pitchFamily="2" charset="2"/>
        <a:buChar char="®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774825" indent="-282575" algn="l" defTabSz="914400" rtl="0" eaLnBrk="1" latinLnBrk="0" hangingPunct="1">
        <a:lnSpc>
          <a:spcPct val="100000"/>
        </a:lnSpc>
        <a:spcBef>
          <a:spcPts val="1600"/>
        </a:spcBef>
        <a:buSzPct val="60000"/>
        <a:buFont typeface="Wingdings" pitchFamily="2" charset="2"/>
        <a:buChar char="Ë"/>
        <a:defRPr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057400" indent="-282575" algn="l" defTabSz="914400" rtl="0" eaLnBrk="1" latinLnBrk="0" hangingPunct="1">
        <a:lnSpc>
          <a:spcPct val="100000"/>
        </a:lnSpc>
        <a:spcBef>
          <a:spcPts val="1600"/>
        </a:spcBef>
        <a:buSzPct val="70000"/>
        <a:buFont typeface="Wingdings" pitchFamily="2" charset="2"/>
        <a:buChar char="®"/>
        <a:defRPr sz="1800" kern="1200">
          <a:solidFill>
            <a:schemeClr val="tx2"/>
          </a:solidFill>
          <a:latin typeface="+mn-lt"/>
          <a:ea typeface="+mn-ea"/>
          <a:cs typeface="+mn-cs"/>
        </a:defRPr>
      </a:lvl7pPr>
      <a:lvl8pPr marL="2339975" indent="-282575" algn="l" defTabSz="914400" rtl="0" eaLnBrk="1" latinLnBrk="0" hangingPunct="1">
        <a:lnSpc>
          <a:spcPct val="100000"/>
        </a:lnSpc>
        <a:spcBef>
          <a:spcPts val="1600"/>
        </a:spcBef>
        <a:buSzPct val="60000"/>
        <a:buFont typeface="Wingdings" pitchFamily="2" charset="2"/>
        <a:buChar char="Ë"/>
        <a:defRPr sz="1800" kern="1200">
          <a:solidFill>
            <a:schemeClr val="tx2"/>
          </a:solidFill>
          <a:latin typeface="+mn-lt"/>
          <a:ea typeface="+mn-ea"/>
          <a:cs typeface="+mn-cs"/>
        </a:defRPr>
      </a:lvl8pPr>
      <a:lvl9pPr marL="2622550" indent="-282575" algn="l" defTabSz="914400" rtl="0" eaLnBrk="1" latinLnBrk="0" hangingPunct="1">
        <a:lnSpc>
          <a:spcPct val="100000"/>
        </a:lnSpc>
        <a:spcBef>
          <a:spcPts val="1600"/>
        </a:spcBef>
        <a:buSzPct val="70000"/>
        <a:buFont typeface="Wingdings" pitchFamily="2" charset="2"/>
        <a:buChar char="®"/>
        <a:defRPr sz="1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file:///C:\Documents%20and%20Settings\pittman\My%20Documents\My%20Web%20Sites\pittman\cyberlaw-and-e-commerce\Chapter%209%20Overview.do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knowledge.org/node/1815" TargetMode="External"/><Relationship Id="rId2" Type="http://schemas.openxmlformats.org/officeDocument/2006/relationships/hyperlink" Target="http://blog.wired.com/27bstroke6/2008/10/ten-years-later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news.cnet.com/8301-31001_3-10466063-261.html" TargetMode="External"/><Relationship Id="rId4" Type="http://schemas.openxmlformats.org/officeDocument/2006/relationships/hyperlink" Target="http://www.wired.com/threatlevel/2010/01/senator-demands-detail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ff.org/deeplinks/2010/03/youtubes-content-id-c-ensorship-problem" TargetMode="External"/><Relationship Id="rId2" Type="http://schemas.openxmlformats.org/officeDocument/2006/relationships/hyperlink" Target="http://www.tgdaily.com/business-and-law-brief/48593-microsoft-dcma-slapdown-backfire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usicweek.com/story.asp?sectioncode=1&amp;storycode=1040416&amp;c=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066800"/>
            <a:ext cx="8229600" cy="239572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1">
                    <a:alpha val="90000"/>
                  </a:schemeClr>
                </a:solidFill>
              </a:rPr>
              <a:t>Cyberlaw</a:t>
            </a:r>
            <a:r>
              <a:rPr lang="en-US" dirty="0" smtClean="0">
                <a:solidFill>
                  <a:schemeClr val="tx1">
                    <a:alpha val="90000"/>
                  </a:schemeClr>
                </a:solidFill>
              </a:rPr>
              <a:t> &amp; E-Commerce</a:t>
            </a:r>
            <a:endParaRPr lang="en-US" dirty="0">
              <a:solidFill>
                <a:schemeClr val="tx1">
                  <a:alpha val="90000"/>
                </a:schemeClr>
              </a:solidFill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3317502" y="3505200"/>
            <a:ext cx="4433047" cy="990600"/>
          </a:xfrm>
        </p:spPr>
        <p:txBody>
          <a:bodyPr>
            <a:normAutofit fontScale="62500" lnSpcReduction="20000"/>
          </a:bodyPr>
          <a:lstStyle/>
          <a:p>
            <a:r>
              <a:rPr lang="en-US" sz="4300" dirty="0" smtClean="0"/>
              <a:t>Class Topics</a:t>
            </a:r>
          </a:p>
          <a:p>
            <a:r>
              <a:rPr lang="en-US" sz="4300" dirty="0" smtClean="0"/>
              <a:t>Chapter 9</a:t>
            </a:r>
          </a:p>
          <a:p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1 – Chapter 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For Chapter 9, we will review the </a:t>
            </a:r>
            <a:r>
              <a:rPr lang="en-US" sz="2800" dirty="0" smtClean="0">
                <a:hlinkClick r:id="rId2"/>
              </a:rPr>
              <a:t>Chapter 9 Overview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Cybewrlaw &amp; E-Commerce - J. Pittman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36F70-2FE1-427A-9CC3-F99B30EB169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Topic 2 – Vicarious Liability</a:t>
            </a:r>
            <a:endParaRPr lang="en-US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Using Exhibit 9.1 (page 360), analyze the basis for liability for torts committed by minors or employee</a:t>
            </a:r>
          </a:p>
        </p:txBody>
      </p:sp>
      <p:sp>
        <p:nvSpPr>
          <p:cNvPr id="12292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/>
          <a:p>
            <a:r>
              <a:rPr lang="en-US"/>
              <a:t>Jeffrey Pittman - Cyberlaw &amp; E-Commerce</a:t>
            </a:r>
          </a:p>
        </p:txBody>
      </p:sp>
      <p:sp>
        <p:nvSpPr>
          <p:cNvPr id="1229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F52300-99E5-4A9F-8C35-AC2A61F83583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Topic 3 – Home Libraries</a:t>
            </a:r>
            <a:endParaRPr lang="en-US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Using </a:t>
            </a:r>
            <a:r>
              <a:rPr lang="en-US" i="1" smtClean="0"/>
              <a:t>Sony Corp</a:t>
            </a:r>
            <a:r>
              <a:rPr lang="en-US" smtClean="0"/>
              <a:t>. page 361, is the creation of home libraries of copyright protected material legal?</a:t>
            </a:r>
          </a:p>
        </p:txBody>
      </p:sp>
      <p:sp>
        <p:nvSpPr>
          <p:cNvPr id="1331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/>
          <a:p>
            <a:r>
              <a:rPr lang="en-US"/>
              <a:t>Jeffrey Pittman - Cyberlaw &amp; E-Commerce</a:t>
            </a:r>
          </a:p>
        </p:txBody>
      </p:sp>
      <p:sp>
        <p:nvSpPr>
          <p:cNvPr id="1331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A76007-F82F-41C5-8F17-66A4C3F8F6B1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Topic 4 – The Digital Millennium Copyright Act (DMCA)</a:t>
            </a:r>
            <a:endParaRPr lang="en-US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the following position, pro and con, regarding the DMCA	</a:t>
            </a:r>
          </a:p>
          <a:p>
            <a:pPr lvl="1"/>
            <a:r>
              <a:rPr lang="en-US" dirty="0" smtClean="0">
                <a:hlinkClick r:id="rId2"/>
              </a:rPr>
              <a:t>The Law that Saved the Web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Ten Years of the DMCA</a:t>
            </a:r>
            <a:endParaRPr lang="en-US" dirty="0" smtClean="0"/>
          </a:p>
          <a:p>
            <a:r>
              <a:rPr lang="en-US" dirty="0" smtClean="0"/>
              <a:t>Compare the above to two recent headlines</a:t>
            </a:r>
            <a:endParaRPr lang="en-US" dirty="0" smtClean="0">
              <a:hlinkClick r:id="rId4"/>
            </a:endParaRPr>
          </a:p>
          <a:p>
            <a:pPr lvl="1"/>
            <a:r>
              <a:rPr lang="en-US" dirty="0" smtClean="0">
                <a:hlinkClick r:id="rId4"/>
              </a:rPr>
              <a:t>Senator Demands IP Treaty Details</a:t>
            </a:r>
            <a:endParaRPr lang="en-US" dirty="0" smtClean="0"/>
          </a:p>
          <a:p>
            <a:pPr lvl="1"/>
            <a:r>
              <a:rPr lang="en-US" b="1" dirty="0" smtClean="0">
                <a:hlinkClick r:id="rId5"/>
              </a:rPr>
              <a:t>Documents in Viacom vs. Google unsealed soon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14340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/>
          <a:p>
            <a:r>
              <a:rPr lang="en-US"/>
              <a:t>Jeffrey Pittman - Cyberlaw &amp; E-Commerce</a:t>
            </a:r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C00F01-0737-4817-B443-BBF5FEFFC410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4 – The Digital Millennium Copyright Act (DMCA)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hlinkClick r:id="rId2"/>
              </a:rPr>
              <a:t>Microsoft DCMA </a:t>
            </a:r>
            <a:r>
              <a:rPr lang="en-US" b="1" dirty="0" err="1" smtClean="0">
                <a:hlinkClick r:id="rId2"/>
              </a:rPr>
              <a:t>slapdown</a:t>
            </a:r>
            <a:r>
              <a:rPr lang="en-US" b="1" dirty="0" smtClean="0">
                <a:hlinkClick r:id="rId2"/>
              </a:rPr>
              <a:t> backfires</a:t>
            </a:r>
            <a:endParaRPr lang="en-US" b="1" dirty="0" smtClean="0"/>
          </a:p>
          <a:p>
            <a:r>
              <a:rPr lang="en-US" b="1" dirty="0" smtClean="0">
                <a:hlinkClick r:id="rId3"/>
              </a:rPr>
              <a:t>YouTube's Content ID (C)</a:t>
            </a:r>
            <a:r>
              <a:rPr lang="en-US" b="1" dirty="0" err="1" smtClean="0">
                <a:hlinkClick r:id="rId3"/>
              </a:rPr>
              <a:t>ensorship</a:t>
            </a:r>
            <a:r>
              <a:rPr lang="en-US" b="1" dirty="0" smtClean="0">
                <a:hlinkClick r:id="rId3"/>
              </a:rPr>
              <a:t> Problem Illustrated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Cybewrlaw &amp; E-Commerce - J. Pittman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36F70-2FE1-427A-9CC3-F99B30EB169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 5 - Linking </a:t>
            </a:r>
            <a:r>
              <a:rPr lang="en-US" dirty="0" smtClean="0"/>
              <a:t>and Deep Linking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hlinkClick r:id="rId2"/>
              </a:rPr>
              <a:t>Spanish court rules linking to pirate sites is not illegal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Cybewrlaw &amp; E-Commerce - J. Pittman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36F70-2FE1-427A-9CC3-F99B30EB169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ir">
  <a:themeElements>
    <a:clrScheme name="Air">
      <a:dk1>
        <a:sysClr val="windowText" lastClr="000000"/>
      </a:dk1>
      <a:lt1>
        <a:sysClr val="window" lastClr="FFFFFF"/>
      </a:lt1>
      <a:dk2>
        <a:srgbClr val="17375D"/>
      </a:dk2>
      <a:lt2>
        <a:srgbClr val="BEDBFE"/>
      </a:lt2>
      <a:accent1>
        <a:srgbClr val="686F3A"/>
      </a:accent1>
      <a:accent2>
        <a:srgbClr val="165996"/>
      </a:accent2>
      <a:accent3>
        <a:srgbClr val="7276A0"/>
      </a:accent3>
      <a:accent4>
        <a:srgbClr val="7DB434"/>
      </a:accent4>
      <a:accent5>
        <a:srgbClr val="D28300"/>
      </a:accent5>
      <a:accent6>
        <a:srgbClr val="2B62CB"/>
      </a:accent6>
      <a:hlink>
        <a:srgbClr val="B58900"/>
      </a:hlink>
      <a:folHlink>
        <a:srgbClr val="B55C39"/>
      </a:folHlink>
    </a:clrScheme>
    <a:fontScheme name="Air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i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200000"/>
              </a:schemeClr>
            </a:gs>
            <a:gs pos="35000">
              <a:schemeClr val="phClr">
                <a:tint val="50000"/>
                <a:satMod val="250000"/>
              </a:schemeClr>
            </a:gs>
            <a:gs pos="100000">
              <a:schemeClr val="phClr">
                <a:tint val="40000"/>
                <a:satMod val="350000"/>
              </a:schemeClr>
            </a:gs>
          </a:gsLst>
          <a:lin ang="87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50000"/>
                <a:satMod val="110000"/>
              </a:schemeClr>
              <a:schemeClr val="phClr">
                <a:tint val="70000"/>
                <a:satMod val="150000"/>
              </a:schemeClr>
            </a:duotone>
          </a:blip>
          <a:tile tx="0" ty="0" sx="35000" sy="35000" flip="none" algn="tl"/>
        </a:blipFill>
      </a:fillStyleLst>
      <a:lnStyleLst>
        <a:ln w="9525" cap="flat" cmpd="sng" algn="ctr">
          <a:solidFill>
            <a:schemeClr val="phClr">
              <a:shade val="95000"/>
              <a:satMod val="115000"/>
            </a:schemeClr>
          </a:solidFill>
          <a:prstDash val="solid"/>
        </a:ln>
        <a:ln w="12700" cap="flat" cmpd="sng" algn="ctr">
          <a:solidFill>
            <a:schemeClr val="phClr">
              <a:shade val="90000"/>
              <a:satMod val="115000"/>
            </a:schemeClr>
          </a:solidFill>
          <a:prstDash val="solid"/>
        </a:ln>
        <a:ln w="19050" cap="flat" cmpd="sng" algn="ctr">
          <a:solidFill>
            <a:schemeClr val="phClr">
              <a:shade val="80000"/>
              <a:satMod val="110000"/>
            </a:schemeClr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25400" dir="5400000" rotWithShape="0">
              <a:srgbClr val="FFFFFF">
                <a:alpha val="50000"/>
              </a:srgbClr>
            </a:outerShdw>
            <a:reflection blurRad="63500" stA="20000" endPos="15000" dist="12700" dir="5400000" sy="-100000" rotWithShape="0"/>
          </a:effectLst>
        </a:effectStyle>
        <a:effectStyle>
          <a:effectLst>
            <a:reflection blurRad="127000" stA="25000" endPos="20000" dist="38100" dir="5400000" sy="-100000" rotWithShape="0"/>
          </a:effectLst>
          <a:scene3d>
            <a:camera prst="orthographicFront">
              <a:rot lat="0" lon="0" rev="0"/>
            </a:camera>
            <a:lightRig rig="balanced" dir="b">
              <a:rot lat="0" lon="0" rev="2700000"/>
            </a:lightRig>
          </a:scene3d>
          <a:sp3d>
            <a:bevelT w="381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/>
            </a:gs>
            <a:gs pos="52000">
              <a:srgbClr val="D8D8D8"/>
            </a:gs>
            <a:gs pos="100000">
              <a:schemeClr val="phClr">
                <a:lumMod val="25000"/>
              </a:schemeClr>
            </a:gs>
          </a:gsLst>
          <a:path path="circle">
            <a:fillToRect t="-80000" r="80000" b="180000"/>
          </a:path>
        </a:gradFill>
        <a:gradFill rotWithShape="1">
          <a:gsLst>
            <a:gs pos="0">
              <a:schemeClr val="accent5"/>
            </a:gs>
            <a:gs pos="52000">
              <a:srgbClr val="D8D8D8"/>
            </a:gs>
            <a:gs pos="100000">
              <a:schemeClr val="phClr">
                <a:lumMod val="25000"/>
              </a:schemeClr>
            </a:gs>
          </a:gsLst>
          <a:path path="circle">
            <a:fillToRect t="-80000" r="80000" b="18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Air</Template>
  <TotalTime>2119</TotalTime>
  <Words>181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Air</vt:lpstr>
      <vt:lpstr>Cyberlaw &amp; E-Commerce</vt:lpstr>
      <vt:lpstr>Topic 1 – Chapter 9</vt:lpstr>
      <vt:lpstr>Topic 2 – Vicarious Liability</vt:lpstr>
      <vt:lpstr>Topic 3 – Home Libraries</vt:lpstr>
      <vt:lpstr>Topic 4 – The Digital Millennium Copyright Act (DMCA)</vt:lpstr>
      <vt:lpstr>Topic 4 – The Digital Millennium Copyright Act (DMCA) (Cont.)</vt:lpstr>
      <vt:lpstr>Topic 5 - Linking and Deep Linking</vt:lpstr>
    </vt:vector>
  </TitlesOfParts>
  <Company>Arkansas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pittman</dc:creator>
  <cp:lastModifiedBy>pittman</cp:lastModifiedBy>
  <cp:revision>218</cp:revision>
  <dcterms:created xsi:type="dcterms:W3CDTF">2008-08-25T18:29:18Z</dcterms:created>
  <dcterms:modified xsi:type="dcterms:W3CDTF">2010-03-17T00:21:09Z</dcterms:modified>
</cp:coreProperties>
</file>