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15"/>
  </p:notesMasterIdLst>
  <p:sldIdLst>
    <p:sldId id="256" r:id="rId2"/>
    <p:sldId id="273" r:id="rId3"/>
    <p:sldId id="276" r:id="rId4"/>
    <p:sldId id="277" r:id="rId5"/>
    <p:sldId id="266" r:id="rId6"/>
    <p:sldId id="278" r:id="rId7"/>
    <p:sldId id="279" r:id="rId8"/>
    <p:sldId id="280" r:id="rId9"/>
    <p:sldId id="264" r:id="rId10"/>
    <p:sldId id="265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CE269-7854-4E0E-93D2-D00D66393904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D88F-5F8E-4FCF-AA24-64275106B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pPr>
              <a:defRPr/>
            </a:pPr>
            <a:fld id="{3E5FAA84-D50A-43E1-A5C2-B0E68F1C1F18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pPr>
              <a:defRPr/>
            </a:pPr>
            <a:fld id="{F991D13C-0A32-46EA-A557-EE24C2F1C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9D2DAB-878B-4F8F-BF4D-869E070E8A71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A71F4-B3A8-4A56-A483-BD18A88E5F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FC451-5604-4248-A832-EBC258C598EC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8B624-A272-4246-868D-4F8FECA2FD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12E4D4-6BDE-48C8-A9B2-63D84AB5C517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FB9D36-846B-400E-B7FB-427430364A6A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30AC2-23BB-4106-965D-7B32FB362C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6FB097-ABCC-4EC3-AE31-5DC2A2CA836A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94FCD2-BDC1-45B9-B0CF-C852F5E0E245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AACA4D-41C6-4191-AEEF-C1E61670825C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B2B75-0CA1-4C3E-AA46-141ED3B66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58272D-B34A-4621-A7F2-712A1240C334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C9D3B-8C7A-4FBB-914B-3E7CE05F6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EBF7C-8AAB-4FD6-BC42-D234B5339F57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0F179-56B8-4D6D-BD28-D41DDAA4C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974C19-6A6B-481B-9E05-44C578776246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1733-CDB2-4849-97C1-8EE759FF76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AD7C93-46EA-4694-835E-4C8D73F4800E}" type="datetime1">
              <a:rPr lang="en-US" smtClean="0"/>
              <a:pPr>
                <a:defRPr/>
              </a:pPr>
              <a:t>3/9/2010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D3DCB6-3C5B-4039-AE0A-C473ECA161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yweb.astate.edu/pittman/cyberlaw-and-e-commerce/chapter4-comedy_production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01.pdf" TargetMode="External"/><Relationship Id="rId2" Type="http://schemas.openxmlformats.org/officeDocument/2006/relationships/hyperlink" Target="http://www.physorg.com/news18390320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c.edu/~unclng/public-d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pittman\My%20Documents\My%20Web%20Sites\pittman\cyberlaw-and-e-commerce\Chapter%209%20Overview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15a.pdf" TargetMode="External"/><Relationship Id="rId2" Type="http://schemas.openxmlformats.org/officeDocument/2006/relationships/hyperlink" Target="http://www.vggaller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mdb.com/news/ni1309003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bama_pos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dnonline.com/pdn/content_display/photo-news/legal-news/e3i30319b161b10e5dcc279eadef55cb00d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today.com/life/books/news/2009-07-01-salinger-spinoff_N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dict.com/Audio/Crew/Crew/Crew.aspx" TargetMode="External"/><Relationship Id="rId2" Type="http://schemas.openxmlformats.org/officeDocument/2006/relationships/hyperlink" Target="http://www.benedict.com/Info/FairUse/Visualizer/FairUse/Visualizer/Visualizer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lliampatry.blogspot.com/2007/10/calatrava-bridges-and-moral-rights.html" TargetMode="External"/><Relationship Id="rId2" Type="http://schemas.openxmlformats.org/officeDocument/2006/relationships/hyperlink" Target="http://en.wikipedia.org/wiki/Santiago_Calatrav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229600" cy="2395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>
                    <a:alpha val="90000"/>
                  </a:schemeClr>
                </a:solidFill>
              </a:rPr>
              <a:t>Cyberlaw</a:t>
            </a:r>
            <a:r>
              <a:rPr lang="en-US" dirty="0" smtClean="0">
                <a:solidFill>
                  <a:schemeClr val="tx1">
                    <a:alpha val="90000"/>
                  </a:schemeClr>
                </a:solidFill>
              </a:rPr>
              <a:t> &amp; E-Commerce</a:t>
            </a:r>
            <a:endParaRPr lang="en-US" dirty="0">
              <a:solidFill>
                <a:schemeClr val="tx1">
                  <a:alpha val="90000"/>
                </a:schemeClr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057400" y="3276600"/>
            <a:ext cx="5867400" cy="1752600"/>
          </a:xfrm>
        </p:spPr>
        <p:txBody>
          <a:bodyPr>
            <a:normAutofit fontScale="92500"/>
          </a:bodyPr>
          <a:lstStyle/>
          <a:p>
            <a:r>
              <a:rPr lang="en-US" sz="4300" dirty="0" smtClean="0"/>
              <a:t>Copyright </a:t>
            </a:r>
            <a:r>
              <a:rPr lang="en-US" sz="4300" dirty="0" smtClean="0"/>
              <a:t>Topics - 2010</a:t>
            </a:r>
            <a:endParaRPr lang="en-US" sz="4300" dirty="0" smtClean="0"/>
          </a:p>
          <a:p>
            <a:r>
              <a:rPr lang="en-US" sz="4300" dirty="0" smtClean="0"/>
              <a:t>Chapters 7 &amp; </a:t>
            </a:r>
            <a:r>
              <a:rPr lang="en-US" sz="4300" dirty="0" smtClean="0"/>
              <a:t>9</a:t>
            </a:r>
            <a:endParaRPr lang="en-US" sz="43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4 (Cont.) – Copyright Ownership &amp; CCNV v. Reid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owns the physical sculpture “Third World America”?</a:t>
            </a:r>
          </a:p>
          <a:p>
            <a:r>
              <a:rPr lang="en-US" dirty="0" smtClean="0"/>
              <a:t>Who owns the copyright?</a:t>
            </a:r>
          </a:p>
          <a:p>
            <a:pPr lvl="1"/>
            <a:r>
              <a:rPr lang="en-US" dirty="0" smtClean="0"/>
              <a:t>Economics Rights?</a:t>
            </a:r>
          </a:p>
          <a:p>
            <a:pPr lvl="1"/>
            <a:r>
              <a:rPr lang="en-US" dirty="0" smtClean="0"/>
              <a:t>Moral Rights?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 – Right to Privacy &amp; Publicity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President Obama become a party to the litigation regarding the Hope poster, claiming a right to publicity?</a:t>
            </a:r>
          </a:p>
          <a:p>
            <a:r>
              <a:rPr lang="en-US" dirty="0" smtClean="0"/>
              <a:t>Compare this question to </a:t>
            </a:r>
            <a:r>
              <a:rPr lang="en-US" i="1" dirty="0" smtClean="0">
                <a:hlinkClick r:id="rId2"/>
              </a:rPr>
              <a:t>Comedy Productions v. </a:t>
            </a:r>
            <a:r>
              <a:rPr lang="en-US" i="1" dirty="0" err="1" smtClean="0">
                <a:hlinkClick r:id="rId2"/>
              </a:rPr>
              <a:t>Saderup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 – Damages &amp; Copyright Duration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Regarding damages, see </a:t>
            </a:r>
            <a:r>
              <a:rPr lang="en-US" sz="2400" dirty="0" smtClean="0">
                <a:hlinkClick r:id="rId2"/>
              </a:rPr>
              <a:t>Minnesota song-sharing case heads for 3rd trial</a:t>
            </a:r>
            <a:r>
              <a:rPr lang="en-US" sz="2400" dirty="0" smtClean="0"/>
              <a:t> </a:t>
            </a:r>
          </a:p>
          <a:p>
            <a:pPr marL="274320" lvl="1" indent="-274320">
              <a:buFont typeface="Wingdings 2" pitchFamily="18" charset="2"/>
              <a:buChar char=""/>
            </a:pPr>
            <a:r>
              <a:rPr lang="en-US" dirty="0" smtClean="0"/>
              <a:t>Regarding duration, see </a:t>
            </a:r>
          </a:p>
          <a:p>
            <a:pPr marL="457200" lvl="2" indent="-274320">
              <a:buFont typeface="Wingdings 2" pitchFamily="18" charset="2"/>
              <a:buChar char=""/>
            </a:pPr>
            <a:r>
              <a:rPr lang="en-US" u="sng" dirty="0" smtClean="0">
                <a:hlinkClick r:id="rId3"/>
              </a:rPr>
              <a:t>Copyright Basics </a:t>
            </a:r>
            <a:r>
              <a:rPr lang="en-US" dirty="0" smtClean="0"/>
              <a:t>or </a:t>
            </a:r>
          </a:p>
          <a:p>
            <a:pPr marL="457200" lvl="2" indent="-274320">
              <a:buFont typeface="Wingdings 2" pitchFamily="18" charset="2"/>
              <a:buChar char=""/>
            </a:pPr>
            <a:r>
              <a:rPr lang="en-US" u="sng" dirty="0" smtClean="0">
                <a:hlinkClick r:id="rId4"/>
              </a:rPr>
              <a:t>WHEN U.S. WORKS PASS INTO THE PUBLIC DOMAIN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65424-0EFC-42A6-90D7-AEE8F89E2D8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6 – Chapter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Chapter 9, we will review the </a:t>
            </a:r>
            <a:r>
              <a:rPr lang="en-US" dirty="0" smtClean="0">
                <a:hlinkClick r:id="rId2"/>
              </a:rPr>
              <a:t>Chapter 9 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228600"/>
            <a:ext cx="6934201" cy="1371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Topic 1- Copyright Protection  - Original Expressions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Textbook pages 258-264</a:t>
            </a:r>
          </a:p>
          <a:p>
            <a:pPr marL="320040" indent="-320040">
              <a:defRPr/>
            </a:pPr>
            <a:r>
              <a:rPr lang="en-US" dirty="0" smtClean="0"/>
              <a:t>From page 260, analyze </a:t>
            </a:r>
            <a:r>
              <a:rPr lang="en-US" i="1" dirty="0" err="1" smtClean="0"/>
              <a:t>Feist</a:t>
            </a:r>
            <a:r>
              <a:rPr lang="en-US" i="1" dirty="0" smtClean="0"/>
              <a:t> Publications v. Rural Telephone</a:t>
            </a:r>
          </a:p>
          <a:p>
            <a:pPr marL="320040" indent="-320040">
              <a:defRPr/>
            </a:pPr>
            <a:r>
              <a:rPr lang="en-US" dirty="0" smtClean="0"/>
              <a:t>Fantasy leagues use real data, usually from sporting events, to engage in simulated competition</a:t>
            </a:r>
          </a:p>
          <a:p>
            <a:pPr marL="594360" lvl="1" indent="-320040">
              <a:defRPr/>
            </a:pPr>
            <a:r>
              <a:rPr lang="en-US" dirty="0" smtClean="0"/>
              <a:t>Analyze a lawsuit between C.B.D. Distribution and Major League Baseball over unauthorized fantasy league use of players names and statistics  [505 F.3d. 818 (8</a:t>
            </a:r>
            <a:r>
              <a:rPr lang="en-US" baseline="30000" dirty="0" smtClean="0"/>
              <a:t>th</a:t>
            </a:r>
            <a:r>
              <a:rPr lang="en-US" dirty="0" smtClean="0"/>
              <a:t> Cir. 2007)]</a:t>
            </a:r>
          </a:p>
          <a:p>
            <a:pPr marL="320040" indent="-320040">
              <a:defRPr/>
            </a:pPr>
            <a:r>
              <a:rPr lang="en-US" dirty="0" smtClean="0"/>
              <a:t>From page 264, analyze protection available to the Website </a:t>
            </a:r>
            <a:r>
              <a:rPr lang="en-US" dirty="0" smtClean="0">
                <a:hlinkClick r:id="rId2"/>
              </a:rPr>
              <a:t>www.vggallery.com</a:t>
            </a:r>
            <a:endParaRPr lang="en-US" dirty="0" smtClean="0"/>
          </a:p>
          <a:p>
            <a:pPr marL="630936" lvl="1" indent="-274320">
              <a:defRPr/>
            </a:pPr>
            <a:r>
              <a:rPr lang="en-US" dirty="0" smtClean="0"/>
              <a:t>Note the copyright notice on old Van Gogh letters; in this regard, see </a:t>
            </a:r>
            <a:r>
              <a:rPr lang="en-US" dirty="0" smtClean="0">
                <a:hlinkClick r:id="rId3"/>
              </a:rPr>
              <a:t>U.S. Copyright Circular 15A</a:t>
            </a:r>
            <a:endParaRPr lang="en-US" dirty="0" smtClean="0"/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Pittman - </a:t>
            </a:r>
            <a:r>
              <a:rPr lang="en-US" dirty="0" err="1"/>
              <a:t>Cyberlaw</a:t>
            </a:r>
            <a:r>
              <a:rPr lang="en-US" dirty="0"/>
              <a:t> &amp; E-Commerce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6309BE2-0A12-44F5-9E2C-7938B3B92685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Topic 2 – Copyright &amp; Product Designs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00275"/>
            <a:ext cx="3581400" cy="3971925"/>
          </a:xfrm>
        </p:spPr>
        <p:txBody>
          <a:bodyPr>
            <a:normAutofit fontScale="850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Textbook pages 264-69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/>
              <a:t>Consider the </a:t>
            </a:r>
            <a:r>
              <a:rPr lang="en-US" dirty="0" smtClean="0">
                <a:hlinkClick r:id="rId2"/>
              </a:rPr>
              <a:t>George Lucas lawsuit</a:t>
            </a:r>
            <a:r>
              <a:rPr lang="en-US" dirty="0" smtClean="0"/>
              <a:t> regarding the Star Wars storm troopers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/>
              <a:t>Would the storm troopers be protected under U.S. copyright law?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 2"/>
              <a:buChar char=""/>
              <a:defRPr/>
            </a:pPr>
            <a:r>
              <a:rPr lang="en-US" dirty="0" smtClean="0"/>
              <a:t>Compare this to </a:t>
            </a:r>
            <a:r>
              <a:rPr lang="en-US" i="1" dirty="0" err="1" smtClean="0"/>
              <a:t>Brandir</a:t>
            </a:r>
            <a:r>
              <a:rPr lang="en-US" dirty="0" smtClean="0"/>
              <a:t>, page 266</a:t>
            </a:r>
          </a:p>
        </p:txBody>
      </p:sp>
      <p:pic>
        <p:nvPicPr>
          <p:cNvPr id="13316" name="Content Placeholder 6" descr="stormtroopers[1]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76210" y="2200275"/>
            <a:ext cx="3782580" cy="416083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Jeffrey Pittman - Cyberlaw &amp; E-Commerce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3F8E4-BE83-46BA-B130-E852B9A6FABE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 – Copyright Rights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Textbook pages 269-78</a:t>
            </a:r>
          </a:p>
          <a:p>
            <a:r>
              <a:rPr lang="en-US" dirty="0" smtClean="0"/>
              <a:t>(Derivative) Analyze the issues involved in the President Obama </a:t>
            </a:r>
            <a:r>
              <a:rPr lang="en-US" dirty="0" smtClean="0">
                <a:hlinkClick r:id="rId2"/>
              </a:rPr>
              <a:t>“Hope” poster</a:t>
            </a:r>
            <a:endParaRPr lang="en-US" dirty="0" smtClean="0"/>
          </a:p>
          <a:p>
            <a:pPr lvl="1"/>
            <a:r>
              <a:rPr lang="en-US" dirty="0" smtClean="0"/>
              <a:t>Analyze the difference between infringement and fair use</a:t>
            </a:r>
          </a:p>
          <a:p>
            <a:r>
              <a:rPr lang="en-US" dirty="0" smtClean="0"/>
              <a:t>(Performance) Could an elementary school teacher play Lion King during rainy days?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4EF31-84CB-4E54-BD70-F592DD5C35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 (Cont.) – Hope Poster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1752" y="1752600"/>
            <a:ext cx="4160520" cy="4572000"/>
          </a:xfrm>
        </p:spPr>
        <p:txBody>
          <a:bodyPr/>
          <a:lstStyle/>
          <a:p>
            <a:r>
              <a:rPr lang="en-US" dirty="0" smtClean="0"/>
              <a:t>Regarding fair use and copyright ownership, analyze  </a:t>
            </a:r>
            <a:r>
              <a:rPr lang="en-US" dirty="0" smtClean="0">
                <a:hlinkClick r:id="rId2"/>
              </a:rPr>
              <a:t>Photographer Wants In On </a:t>
            </a:r>
            <a:r>
              <a:rPr lang="en-US" dirty="0" err="1" smtClean="0">
                <a:hlinkClick r:id="rId2"/>
              </a:rPr>
              <a:t>Fairey</a:t>
            </a:r>
            <a:r>
              <a:rPr lang="en-US" dirty="0" smtClean="0">
                <a:hlinkClick r:id="rId2"/>
              </a:rPr>
              <a:t> Lawsuit</a:t>
            </a:r>
            <a:endParaRPr lang="en-US" dirty="0" smtClean="0"/>
          </a:p>
          <a:p>
            <a:pPr lvl="1"/>
            <a:r>
              <a:rPr lang="en-US" dirty="0" smtClean="0"/>
              <a:t>Who owns the copyright to President Obama photograph?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Fairey</a:t>
            </a:r>
            <a:r>
              <a:rPr lang="en-US" dirty="0" smtClean="0"/>
              <a:t> poster?</a:t>
            </a:r>
          </a:p>
          <a:p>
            <a:pPr lvl="1"/>
            <a:r>
              <a:rPr lang="en-US" dirty="0" smtClean="0"/>
              <a:t>Can </a:t>
            </a:r>
            <a:r>
              <a:rPr lang="en-US" dirty="0" err="1" smtClean="0"/>
              <a:t>Fairey</a:t>
            </a:r>
            <a:r>
              <a:rPr lang="en-US" dirty="0" smtClean="0"/>
              <a:t> sell his poster?</a:t>
            </a:r>
            <a:endParaRPr lang="en-US" dirty="0"/>
          </a:p>
        </p:txBody>
      </p:sp>
      <p:pic>
        <p:nvPicPr>
          <p:cNvPr id="9" name="Content Placeholder 8" descr="600px-Fairey_poster_photo_source%3F%2C_by_stevesimul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752601"/>
            <a:ext cx="4103687" cy="43434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 (Cont.) – Copyright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(Performance) Could a restaurant owner play his personal music collection over the restaurant sound system?</a:t>
            </a:r>
          </a:p>
          <a:p>
            <a:r>
              <a:rPr lang="en-US" dirty="0" smtClean="0"/>
              <a:t>(Derivative ) Could an author produce a sequel to J. D. Salinger’s “The Catcher in the Rye?”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Judge blocks publication of J.D. Salinger spinoff book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3 – Fair Use or Infringement?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the following fair use problems using the </a:t>
            </a:r>
            <a:r>
              <a:rPr lang="en-US" dirty="0" smtClean="0">
                <a:hlinkClick r:id="rId2"/>
              </a:rPr>
              <a:t>fair use </a:t>
            </a:r>
            <a:r>
              <a:rPr lang="en-US" dirty="0" err="1" smtClean="0">
                <a:hlinkClick r:id="rId2"/>
              </a:rPr>
              <a:t>visualizer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from Benedict.com</a:t>
            </a:r>
          </a:p>
          <a:p>
            <a:pPr lvl="1"/>
            <a:r>
              <a:rPr lang="en-US" dirty="0" smtClean="0">
                <a:hlinkClick r:id="rId3"/>
              </a:rPr>
              <a:t>2LiveCrew and Pretty Woman</a:t>
            </a:r>
            <a:endParaRPr lang="en-US" dirty="0" smtClean="0"/>
          </a:p>
          <a:p>
            <a:pPr lvl="1"/>
            <a:r>
              <a:rPr lang="en-US" dirty="0" smtClean="0"/>
              <a:t>The Hope poster (prior slide)</a:t>
            </a:r>
          </a:p>
          <a:p>
            <a:pPr lvl="1"/>
            <a:r>
              <a:rPr lang="en-US" dirty="0" smtClean="0"/>
              <a:t>The Catcher in the Rye sequel (prior slide)</a:t>
            </a:r>
          </a:p>
          <a:p>
            <a:pPr lvl="1"/>
            <a:r>
              <a:rPr lang="en-US" dirty="0" smtClean="0"/>
              <a:t>From the textbook, UMG Recordings (page 280) and Kelly v. Arriba (page 281)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4 – Copyright 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owns a copyright? 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Reid</a:t>
            </a:r>
            <a:r>
              <a:rPr lang="en-US" dirty="0" smtClean="0"/>
              <a:t>, textbook page 287</a:t>
            </a:r>
          </a:p>
          <a:p>
            <a:r>
              <a:rPr lang="en-US" dirty="0" smtClean="0"/>
              <a:t>See </a:t>
            </a:r>
            <a:r>
              <a:rPr lang="en-US" dirty="0" err="1" smtClean="0">
                <a:hlinkClick r:id="rId2"/>
              </a:rPr>
              <a:t>Calatrava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and his bridges</a:t>
            </a:r>
          </a:p>
          <a:p>
            <a:pPr lvl="1"/>
            <a:r>
              <a:rPr lang="en-US" dirty="0" smtClean="0"/>
              <a:t>Notice the copyright dispute about changes to one bridge</a:t>
            </a:r>
          </a:p>
          <a:p>
            <a:pPr lvl="1"/>
            <a:r>
              <a:rPr lang="en-US" dirty="0" smtClean="0"/>
              <a:t>In that regard, see </a:t>
            </a:r>
            <a:r>
              <a:rPr lang="en-US" dirty="0" smtClean="0">
                <a:hlinkClick r:id="rId3"/>
              </a:rPr>
              <a:t>The </a:t>
            </a:r>
            <a:r>
              <a:rPr lang="en-US" dirty="0" err="1" smtClean="0">
                <a:hlinkClick r:id="rId3"/>
              </a:rPr>
              <a:t>Patry</a:t>
            </a:r>
            <a:r>
              <a:rPr lang="en-US" dirty="0" smtClean="0">
                <a:hlinkClick r:id="rId3"/>
              </a:rPr>
              <a:t> </a:t>
            </a:r>
            <a:r>
              <a:rPr lang="en-US" smtClean="0">
                <a:hlinkClick r:id="rId3"/>
              </a:rPr>
              <a:t>Copyright Blog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4 (Cont.) – Copyright Ownership &amp; CCNV v. Reid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810000" cy="44553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CCNV conceived the idea for the work to the right – a modern nativity scene</a:t>
            </a:r>
          </a:p>
          <a:p>
            <a:pPr lvl="1"/>
            <a:r>
              <a:rPr lang="en-US" dirty="0" smtClean="0"/>
              <a:t>Can you legally protect ideas like this?</a:t>
            </a:r>
          </a:p>
          <a:p>
            <a:r>
              <a:rPr lang="en-US" dirty="0" smtClean="0"/>
              <a:t>CCNV selected the title, “Third World America” and the legend on the base</a:t>
            </a:r>
          </a:p>
          <a:p>
            <a:pPr lvl="1"/>
            <a:r>
              <a:rPr lang="en-US" dirty="0" smtClean="0"/>
              <a:t>Can you legally protect the title and legend?</a:t>
            </a:r>
            <a:endParaRPr lang="en-US" dirty="0"/>
          </a:p>
        </p:txBody>
      </p:sp>
      <p:pic>
        <p:nvPicPr>
          <p:cNvPr id="9" name="Content Placeholder 8" descr="untitled.bmp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46002" y="2514600"/>
            <a:ext cx="4746168" cy="289559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Cybewrlaw &amp; E-Commerce - J. Pittman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36F70-2FE1-427A-9CC3-F99B30EB169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Prefab</Template>
  <TotalTime>2002</TotalTime>
  <Words>671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Prefab</vt:lpstr>
      <vt:lpstr>Cyberlaw &amp; E-Commerce</vt:lpstr>
      <vt:lpstr>Topic 1- Copyright Protection  - Original Expressions</vt:lpstr>
      <vt:lpstr>Topic 2 – Copyright &amp; Product Designs</vt:lpstr>
      <vt:lpstr>Topic 2 – Copyright Rights</vt:lpstr>
      <vt:lpstr>Topic 2 (Cont.) – Hope Poster</vt:lpstr>
      <vt:lpstr>Topic 2 (Cont.) – Copyright Rights</vt:lpstr>
      <vt:lpstr>Topic 3 – Fair Use or Infringement?</vt:lpstr>
      <vt:lpstr>Topic 4 – Copyright Ownership</vt:lpstr>
      <vt:lpstr>Topic 4 (Cont.) – Copyright Ownership &amp; CCNV v. Reid</vt:lpstr>
      <vt:lpstr>Topic 4 (Cont.) – Copyright Ownership &amp; CCNV v. Reid</vt:lpstr>
      <vt:lpstr>Topic 5 – Right to Privacy &amp; Publicity</vt:lpstr>
      <vt:lpstr>Topic 5 – Damages &amp; Copyright Duration</vt:lpstr>
      <vt:lpstr>Topic 6 – Chapter 9</vt:lpstr>
    </vt:vector>
  </TitlesOfParts>
  <Company>Arkansas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pittman</dc:creator>
  <cp:lastModifiedBy>pittman</cp:lastModifiedBy>
  <cp:revision>210</cp:revision>
  <dcterms:created xsi:type="dcterms:W3CDTF">2008-08-25T18:29:18Z</dcterms:created>
  <dcterms:modified xsi:type="dcterms:W3CDTF">2010-03-09T21:10:59Z</dcterms:modified>
</cp:coreProperties>
</file>