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83" r:id="rId1"/>
  </p:sldMasterIdLst>
  <p:notesMasterIdLst>
    <p:notesMasterId r:id="rId15"/>
  </p:notesMasterIdLst>
  <p:sldIdLst>
    <p:sldId id="256" r:id="rId2"/>
    <p:sldId id="273" r:id="rId3"/>
    <p:sldId id="276" r:id="rId4"/>
    <p:sldId id="277" r:id="rId5"/>
    <p:sldId id="266" r:id="rId6"/>
    <p:sldId id="278" r:id="rId7"/>
    <p:sldId id="279" r:id="rId8"/>
    <p:sldId id="280" r:id="rId9"/>
    <p:sldId id="264" r:id="rId10"/>
    <p:sldId id="265" r:id="rId11"/>
    <p:sldId id="268" r:id="rId12"/>
    <p:sldId id="267" r:id="rId13"/>
    <p:sldId id="269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09" autoAdjust="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7CE269-7854-4E0E-93D2-D00D66393904}" type="datetimeFigureOut">
              <a:rPr lang="en-US" smtClean="0"/>
              <a:pPr/>
              <a:t>3/9/2010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4FD88F-5F8E-4FCF-AA24-64275106B81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ame Side Corner Rectangle 6"/>
          <p:cNvSpPr/>
          <p:nvPr/>
        </p:nvSpPr>
        <p:spPr>
          <a:xfrm flipV="1">
            <a:off x="228600" y="4724400"/>
            <a:ext cx="8686800" cy="1828800"/>
          </a:xfrm>
          <a:prstGeom prst="round2SameRect">
            <a:avLst>
              <a:gd name="adj1" fmla="val 10784"/>
              <a:gd name="adj2" fmla="val 0"/>
            </a:avLst>
          </a:prstGeom>
          <a:solidFill>
            <a:schemeClr val="tx2"/>
          </a:soli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 Same Side Corner Rectangle 7"/>
          <p:cNvSpPr/>
          <p:nvPr/>
        </p:nvSpPr>
        <p:spPr>
          <a:xfrm>
            <a:off x="228600" y="228600"/>
            <a:ext cx="8686800" cy="4419600"/>
          </a:xfrm>
          <a:prstGeom prst="round2SameRect">
            <a:avLst>
              <a:gd name="adj1" fmla="val 2821"/>
              <a:gd name="adj2" fmla="val 0"/>
            </a:avLst>
          </a:prstGeom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>
            <a:spLocks noGrp="1"/>
          </p:cNvSpPr>
          <p:nvPr>
            <p:ph type="ctrTitle"/>
          </p:nvPr>
        </p:nvSpPr>
        <p:spPr>
          <a:xfrm>
            <a:off x="609600" y="533400"/>
            <a:ext cx="7924800" cy="3886201"/>
          </a:xfrm>
        </p:spPr>
        <p:txBody>
          <a:bodyPr>
            <a:normAutofit/>
          </a:bodyPr>
          <a:lstStyle>
            <a:lvl1pPr algn="ctr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>
          <a:xfrm>
            <a:off x="304800" y="4800600"/>
            <a:ext cx="8534400" cy="16002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800">
                <a:solidFill>
                  <a:schemeClr val="bg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>
          <a:xfrm>
            <a:off x="228600" y="6553200"/>
            <a:ext cx="2133600" cy="287782"/>
          </a:xfrm>
        </p:spPr>
        <p:txBody>
          <a:bodyPr/>
          <a:lstStyle/>
          <a:p>
            <a:pPr>
              <a:defRPr/>
            </a:pPr>
            <a:fld id="{3E5FAA84-D50A-43E1-A5C2-B0E68F1C1F18}" type="datetime1">
              <a:rPr lang="en-US" smtClean="0"/>
              <a:pPr>
                <a:defRPr/>
              </a:pPr>
              <a:t>3/9/2010</a:t>
            </a:fld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>
          <a:xfrm>
            <a:off x="2895600" y="6553200"/>
            <a:ext cx="3429000" cy="287782"/>
          </a:xfrm>
        </p:spPr>
        <p:txBody>
          <a:bodyPr/>
          <a:lstStyle/>
          <a:p>
            <a:pPr>
              <a:defRPr/>
            </a:pPr>
            <a:r>
              <a:rPr lang="en-US" smtClean="0"/>
              <a:t>Cybewrlaw &amp; E-Commerce - J. Pittman</a:t>
            </a:r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>
          <a:xfrm>
            <a:off x="6858000" y="6553200"/>
            <a:ext cx="2057400" cy="287782"/>
          </a:xfrm>
        </p:spPr>
        <p:txBody>
          <a:bodyPr/>
          <a:lstStyle/>
          <a:p>
            <a:pPr>
              <a:defRPr/>
            </a:pPr>
            <a:fld id="{F991D13C-0A32-46EA-A557-EE24C2F1C32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89D2DAB-878B-4F8F-BF4D-869E070E8A71}" type="datetime1">
              <a:rPr lang="en-US" smtClean="0"/>
              <a:pPr>
                <a:defRPr/>
              </a:pPr>
              <a:t>3/9/2010</a:t>
            </a:fld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Cybewrlaw &amp; E-Commerce - J. Pittman</a:t>
            </a:r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EA71F4-B3A8-4A56-A483-BD18A88E5F1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400800" cy="60499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53FC451-5604-4248-A832-EBC258C598EC}" type="datetime1">
              <a:rPr lang="en-US" smtClean="0"/>
              <a:pPr>
                <a:defRPr/>
              </a:pPr>
              <a:t>3/9/2010</a:t>
            </a:fld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Cybewrlaw &amp; E-Commerce - J. Pittman</a:t>
            </a:r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8B624-A272-4246-868D-4F8FECA2FDB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ound Same Side Corner Rectangle 6"/>
          <p:cNvSpPr/>
          <p:nvPr/>
        </p:nvSpPr>
        <p:spPr>
          <a:xfrm rot="5400000">
            <a:off x="4862513" y="2300287"/>
            <a:ext cx="6096000" cy="1952625"/>
          </a:xfrm>
          <a:prstGeom prst="round2SameRect">
            <a:avLst>
              <a:gd name="adj1" fmla="val 4902"/>
              <a:gd name="adj2" fmla="val 0"/>
            </a:avLst>
          </a:prstGeom>
          <a:solidFill>
            <a:schemeClr val="accent1"/>
          </a:soli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>
            <a:spLocks noGrp="1"/>
          </p:cNvSpPr>
          <p:nvPr>
            <p:ph type="title" orient="vert"/>
          </p:nvPr>
        </p:nvSpPr>
        <p:spPr>
          <a:xfrm>
            <a:off x="7029450" y="274638"/>
            <a:ext cx="1752600" cy="5973762"/>
          </a:xfrm>
        </p:spPr>
        <p:txBody>
          <a:bodyPr vert="eaVert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228600" y="6528816"/>
            <a:ext cx="8686800" cy="1588"/>
          </a:xfrm>
          <a:prstGeom prst="line">
            <a:avLst/>
          </a:prstGeom>
          <a:ln w="12700" cap="rnd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412E4D4-6BDE-48C8-A9B2-63D84AB5C517}" type="datetime1">
              <a:rPr lang="en-US" smtClean="0"/>
              <a:pPr>
                <a:defRPr/>
              </a:pPr>
              <a:t>3/9/2010</a:t>
            </a:fld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Cybewrlaw &amp; E-Commerce - J. Pittman</a:t>
            </a:r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36F70-2FE1-427A-9CC3-F99B30EB169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Same Side Corner Rectangle 7"/>
          <p:cNvSpPr/>
          <p:nvPr/>
        </p:nvSpPr>
        <p:spPr>
          <a:xfrm>
            <a:off x="228600" y="228600"/>
            <a:ext cx="8686800" cy="4953000"/>
          </a:xfrm>
          <a:prstGeom prst="round2SameRect">
            <a:avLst>
              <a:gd name="adj1" fmla="val 2821"/>
              <a:gd name="adj2" fmla="val 0"/>
            </a:avLst>
          </a:prstGeom>
          <a:solidFill>
            <a:schemeClr val="tx2"/>
          </a:soli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 Same Side Corner Rectangle 6"/>
          <p:cNvSpPr/>
          <p:nvPr/>
        </p:nvSpPr>
        <p:spPr>
          <a:xfrm flipV="1">
            <a:off x="228600" y="5257800"/>
            <a:ext cx="8686800" cy="1295400"/>
          </a:xfrm>
          <a:prstGeom prst="round2SameRect">
            <a:avLst>
              <a:gd name="adj1" fmla="val 10784"/>
              <a:gd name="adj2" fmla="val 0"/>
            </a:avLst>
          </a:prstGeom>
          <a:solidFill>
            <a:schemeClr val="accent1"/>
          </a:soli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4191000"/>
          </a:xfrm>
        </p:spPr>
        <p:txBody>
          <a:bodyPr anchor="ctr"/>
          <a:lstStyle>
            <a:lvl1pPr algn="ctr">
              <a:defRPr sz="4800" b="0" cap="none" baseline="0">
                <a:solidFill>
                  <a:schemeClr val="bg2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722313" y="5410200"/>
            <a:ext cx="7772400" cy="104298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8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DFB9D36-846B-400E-B7FB-427430364A6A}" type="datetime1">
              <a:rPr lang="en-US" smtClean="0"/>
              <a:pPr>
                <a:defRPr/>
              </a:pPr>
              <a:t>3/9/2010</a:t>
            </a:fld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Cybewrlaw &amp; E-Commerce - J. Pittman</a:t>
            </a:r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530AC2-23BB-4106-965D-7B32FB362CC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301752" y="1600200"/>
            <a:ext cx="4160520" cy="47548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60520" cy="47548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16FB097-ABCC-4EC3-AE31-5DC2A2CA836A}" type="datetime1">
              <a:rPr lang="en-US" smtClean="0"/>
              <a:pPr>
                <a:defRPr/>
              </a:pPr>
              <a:t>3/9/2010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Cybewrlaw &amp; E-Commerce - J. Pittman</a:t>
            </a:r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A4EF31-84CB-4E54-BD70-F592DD5C35E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301752" y="1535112"/>
            <a:ext cx="4160520" cy="827087"/>
          </a:xfrm>
        </p:spPr>
        <p:txBody>
          <a:bodyPr anchor="ctr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>
              <a:contourClr>
                <a:schemeClr val="accent2">
                  <a:shade val="75000"/>
                </a:schemeClr>
              </a:contourClr>
            </a:sp3d>
          </a:bodyPr>
          <a:lstStyle>
            <a:lvl1pPr marL="0" indent="0" algn="ctr">
              <a:buNone/>
              <a:defRPr lang="en-US" sz="2400" b="0" dirty="0" smtClean="0">
                <a:ln w="11430"/>
                <a:solidFill>
                  <a:schemeClr val="tx2"/>
                </a:solidFill>
                <a:effectLst/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301752" y="2373312"/>
            <a:ext cx="41605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body" sz="quarter" idx="3"/>
          </p:nvPr>
        </p:nvSpPr>
        <p:spPr>
          <a:xfrm>
            <a:off x="4645024" y="1535112"/>
            <a:ext cx="4160520" cy="827087"/>
          </a:xfrm>
        </p:spPr>
        <p:txBody>
          <a:bodyPr anchor="ctr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>
              <a:contourClr>
                <a:schemeClr val="accent2">
                  <a:shade val="75000"/>
                </a:schemeClr>
              </a:contourClr>
            </a:sp3d>
          </a:bodyPr>
          <a:lstStyle>
            <a:lvl1pPr marL="0" indent="0" algn="ctr">
              <a:buNone/>
              <a:defRPr lang="en-US" sz="2400" b="0" dirty="0" smtClean="0">
                <a:ln w="11430"/>
                <a:solidFill>
                  <a:schemeClr val="tx2"/>
                </a:solidFill>
                <a:effectLst/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/>
          </p:cNvSpPr>
          <p:nvPr>
            <p:ph sz="quarter" idx="4"/>
          </p:nvPr>
        </p:nvSpPr>
        <p:spPr>
          <a:xfrm>
            <a:off x="4645024" y="2373312"/>
            <a:ext cx="41605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F94FCD2-BDC1-45B9-B0CF-C852F5E0E245}" type="datetime1">
              <a:rPr lang="en-US" smtClean="0"/>
              <a:pPr>
                <a:defRPr/>
              </a:pPr>
              <a:t>3/9/2010</a:t>
            </a:fld>
            <a:endParaRPr lang="en-US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Cybewrlaw &amp; E-Commerce - J. Pittman</a:t>
            </a:r>
            <a:endParaRPr lang="en-US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A65424-0EFC-42A6-90D7-AEE8F89E2D8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3AACA4D-41C6-4191-AEEF-C1E61670825C}" type="datetime1">
              <a:rPr lang="en-US" smtClean="0"/>
              <a:pPr>
                <a:defRPr/>
              </a:pPr>
              <a:t>3/9/2010</a:t>
            </a:fld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Cybewrlaw &amp; E-Commerce - J. Pittman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CB2B75-0CA1-4C3E-AA46-141ED3B662A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D58272D-B34A-4621-A7F2-712A1240C334}" type="datetime1">
              <a:rPr lang="en-US" smtClean="0"/>
              <a:pPr>
                <a:defRPr/>
              </a:pPr>
              <a:t>3/9/2010</a:t>
            </a:fld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Cybewrlaw &amp; E-Commerce - J. Pittman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5C9D3B-8C7A-4FBB-914B-3E7CE05F6AC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Same Side Corner Rectangle 7"/>
          <p:cNvSpPr/>
          <p:nvPr/>
        </p:nvSpPr>
        <p:spPr>
          <a:xfrm>
            <a:off x="228600" y="152400"/>
            <a:ext cx="8686800" cy="1295400"/>
          </a:xfrm>
          <a:prstGeom prst="round2SameRect">
            <a:avLst>
              <a:gd name="adj1" fmla="val 4902"/>
              <a:gd name="adj2" fmla="val 0"/>
            </a:avLst>
          </a:prstGeom>
          <a:solidFill>
            <a:schemeClr val="accent1"/>
          </a:soli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4495800" cy="1143000"/>
          </a:xfrm>
        </p:spPr>
        <p:txBody>
          <a:bodyPr anchor="ctr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7244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CEBF7C-8AAB-4FD6-BC42-D234B5339F57}" type="datetime1">
              <a:rPr lang="en-US" smtClean="0"/>
              <a:pPr>
                <a:defRPr/>
              </a:pPr>
              <a:t>3/9/2010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Cybewrlaw &amp; E-Commerce - J. Pittman</a:t>
            </a:r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F0F179-56B8-4D6D-BD28-D41DDAA4C5D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228600" y="6528816"/>
            <a:ext cx="8686800" cy="1588"/>
          </a:xfrm>
          <a:prstGeom prst="line">
            <a:avLst/>
          </a:prstGeom>
          <a:ln w="12700" cap="rnd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0" name="Rectangle 9"/>
          <p:cNvSpPr/>
          <p:nvPr/>
        </p:nvSpPr>
        <p:spPr>
          <a:xfrm>
            <a:off x="4876800" y="152400"/>
            <a:ext cx="3581400" cy="1295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967288" y="152400"/>
            <a:ext cx="3400425" cy="1295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>
            <a:off x="5105400" y="228600"/>
            <a:ext cx="3200400" cy="1143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60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Same Side Corner Rectangle 7"/>
          <p:cNvSpPr/>
          <p:nvPr/>
        </p:nvSpPr>
        <p:spPr>
          <a:xfrm>
            <a:off x="228600" y="152400"/>
            <a:ext cx="8686800" cy="1295400"/>
          </a:xfrm>
          <a:prstGeom prst="round2SameRect">
            <a:avLst>
              <a:gd name="adj1" fmla="val 4902"/>
              <a:gd name="adj2" fmla="val 0"/>
            </a:avLst>
          </a:prstGeom>
          <a:solidFill>
            <a:schemeClr val="accent1"/>
          </a:soli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pic" idx="1"/>
          </p:nvPr>
        </p:nvSpPr>
        <p:spPr>
          <a:xfrm>
            <a:off x="228600" y="1524000"/>
            <a:ext cx="8686800" cy="4910328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5974C19-6A6B-481B-9E05-44C578776246}" type="datetime1">
              <a:rPr lang="en-US" smtClean="0"/>
              <a:pPr>
                <a:defRPr/>
              </a:pPr>
              <a:t>3/9/2010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Cybewrlaw &amp; E-Commerce - J. Pittman</a:t>
            </a:r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A61733-CDB2-4849-97C1-8EE759FF760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4876800" y="152400"/>
            <a:ext cx="3581400" cy="1295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967288" y="152400"/>
            <a:ext cx="3400425" cy="1295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4495800" cy="1143000"/>
          </a:xfrm>
        </p:spPr>
        <p:txBody>
          <a:bodyPr anchor="ctr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>
            <a:off x="5105400" y="228600"/>
            <a:ext cx="3200400" cy="114300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228600" y="6528816"/>
            <a:ext cx="8686800" cy="1588"/>
          </a:xfrm>
          <a:prstGeom prst="line">
            <a:avLst/>
          </a:prstGeom>
          <a:ln w="12700" cap="rnd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Same Side Corner Rectangle 6"/>
          <p:cNvSpPr/>
          <p:nvPr/>
        </p:nvSpPr>
        <p:spPr>
          <a:xfrm>
            <a:off x="228600" y="152400"/>
            <a:ext cx="8686800" cy="1295400"/>
          </a:xfrm>
          <a:prstGeom prst="round2SameRect">
            <a:avLst>
              <a:gd name="adj1" fmla="val 4902"/>
              <a:gd name="adj2" fmla="val 0"/>
            </a:avLst>
          </a:prstGeom>
          <a:solidFill>
            <a:schemeClr val="accent1"/>
          </a:soli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600200"/>
            <a:ext cx="85344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8600" y="6520942"/>
            <a:ext cx="2133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4AD7C93-46EA-4694-835E-4C8D73F4800E}" type="datetime1">
              <a:rPr lang="en-US" smtClean="0"/>
              <a:pPr>
                <a:defRPr/>
              </a:pPr>
              <a:t>3/9/2010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5600" y="6520942"/>
            <a:ext cx="34290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Cybewrlaw &amp; E-Commerce - J. Pittman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1800" y="6520942"/>
            <a:ext cx="2133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F1D3DCB6-3C5B-4039-AE0A-C473ECA161F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228600" y="6524625"/>
            <a:ext cx="8686800" cy="1588"/>
          </a:xfrm>
          <a:prstGeom prst="line">
            <a:avLst/>
          </a:prstGeom>
          <a:ln w="12700" cap="rnd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85" r:id="rId2"/>
    <p:sldLayoutId id="2147483786" r:id="rId3"/>
    <p:sldLayoutId id="2147483787" r:id="rId4"/>
    <p:sldLayoutId id="2147483788" r:id="rId5"/>
    <p:sldLayoutId id="2147483789" r:id="rId6"/>
    <p:sldLayoutId id="2147483790" r:id="rId7"/>
    <p:sldLayoutId id="2147483791" r:id="rId8"/>
    <p:sldLayoutId id="2147483792" r:id="rId9"/>
    <p:sldLayoutId id="2147483793" r:id="rId10"/>
    <p:sldLayoutId id="2147483794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rgbClr val="FFFFFF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Wingdings 2" pitchFamily="18" charset="2"/>
        <a:buChar char="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2"/>
        </a:buClr>
        <a:buSzPct val="100000"/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630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73736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2194560" indent="-182880" algn="l" defTabSz="914400" rtl="0" eaLnBrk="1" latinLnBrk="0" hangingPunct="1">
        <a:spcBef>
          <a:spcPts val="310"/>
        </a:spcBef>
        <a:buClr>
          <a:schemeClr val="accent2"/>
        </a:buClr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myweb.astate.edu/pittman/cyberlaw-and-e-commerce/chapter4-comedy_productions.htm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pyright.gov/circs/circ01.pdf" TargetMode="External"/><Relationship Id="rId2" Type="http://schemas.openxmlformats.org/officeDocument/2006/relationships/hyperlink" Target="http://www.physorg.com/news183903209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unc.edu/~unclng/public-d.htm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file:///C:\Documents%20and%20Settings\pittman\My%20Documents\My%20Web%20Sites\pittman\cyberlaw-and-e-commerce\Chapter%209%20Overview.doc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pyright.gov/circs/circ15a.pdf" TargetMode="External"/><Relationship Id="rId2" Type="http://schemas.openxmlformats.org/officeDocument/2006/relationships/hyperlink" Target="http://www.vggallery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imdb.com/news/ni1309003" TargetMode="Externa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Obama_poster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pdnonline.com/pdn/content_display/photo-news/legal-news/e3i30319b161b10e5dcc279eadef55cb00d" TargetMode="Externa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satoday.com/life/books/news/2009-07-01-salinger-spinoff_N.htm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enedict.com/Audio/Crew/Crew/Crew.aspx" TargetMode="External"/><Relationship Id="rId2" Type="http://schemas.openxmlformats.org/officeDocument/2006/relationships/hyperlink" Target="http://www.benedict.com/Info/FairUse/Visualizer/FairUse/Visualizer/Visualizer.aspx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illiampatry.blogspot.com/2007/10/calatrava-bridges-and-moral-rights.html" TargetMode="External"/><Relationship Id="rId2" Type="http://schemas.openxmlformats.org/officeDocument/2006/relationships/hyperlink" Target="http://en.wikipedia.org/wiki/Santiago_Calatrava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066800"/>
            <a:ext cx="8229600" cy="239572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tx1">
                    <a:alpha val="90000"/>
                  </a:schemeClr>
                </a:solidFill>
              </a:rPr>
              <a:t>Cyberlaw</a:t>
            </a:r>
            <a:r>
              <a:rPr lang="en-US" dirty="0" smtClean="0">
                <a:solidFill>
                  <a:schemeClr val="tx1">
                    <a:alpha val="90000"/>
                  </a:schemeClr>
                </a:solidFill>
              </a:rPr>
              <a:t> &amp; E-Commerce</a:t>
            </a:r>
            <a:endParaRPr lang="en-US" dirty="0">
              <a:solidFill>
                <a:schemeClr val="tx1">
                  <a:alpha val="90000"/>
                </a:schemeClr>
              </a:solidFill>
            </a:endParaRPr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2057400" y="3276600"/>
            <a:ext cx="5867400" cy="1752600"/>
          </a:xfrm>
        </p:spPr>
        <p:txBody>
          <a:bodyPr>
            <a:normAutofit fontScale="92500"/>
          </a:bodyPr>
          <a:lstStyle/>
          <a:p>
            <a:r>
              <a:rPr lang="en-US" sz="4300" dirty="0" smtClean="0"/>
              <a:t>Copyright </a:t>
            </a:r>
            <a:r>
              <a:rPr lang="en-US" sz="4300" dirty="0" smtClean="0"/>
              <a:t>Topics - 2010</a:t>
            </a:r>
            <a:endParaRPr lang="en-US" sz="4300" dirty="0" smtClean="0"/>
          </a:p>
          <a:p>
            <a:r>
              <a:rPr lang="en-US" sz="4300" dirty="0" smtClean="0"/>
              <a:t>Chapters 7 &amp; </a:t>
            </a:r>
            <a:r>
              <a:rPr lang="en-US" sz="4300" dirty="0" smtClean="0"/>
              <a:t>9</a:t>
            </a:r>
            <a:endParaRPr lang="en-US" sz="4300" dirty="0" smtClean="0"/>
          </a:p>
          <a:p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Topic 4 (Cont.) – Copyright Ownership &amp; CCNV v. Reid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 owns the physical sculpture “Third World America”?</a:t>
            </a:r>
          </a:p>
          <a:p>
            <a:r>
              <a:rPr lang="en-US" dirty="0" smtClean="0"/>
              <a:t>Who owns the copyright?</a:t>
            </a:r>
          </a:p>
          <a:p>
            <a:pPr lvl="1"/>
            <a:r>
              <a:rPr lang="en-US" dirty="0" smtClean="0"/>
              <a:t>Economics Rights?</a:t>
            </a:r>
          </a:p>
          <a:p>
            <a:pPr lvl="1"/>
            <a:r>
              <a:rPr lang="en-US" dirty="0" smtClean="0"/>
              <a:t>Moral Rights?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Cybewrlaw &amp; E-Commerce - J. Pittman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A4EF31-84CB-4E54-BD70-F592DD5C35EF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 5 – Right to Privacy &amp; Publicity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Could President Obama become a party to the litigation regarding the Hope poster, claiming a right to publicity?</a:t>
            </a:r>
          </a:p>
          <a:p>
            <a:r>
              <a:rPr lang="en-US" dirty="0" smtClean="0"/>
              <a:t>Compare this question to </a:t>
            </a:r>
            <a:r>
              <a:rPr lang="en-US" i="1" dirty="0" smtClean="0">
                <a:hlinkClick r:id="rId2"/>
              </a:rPr>
              <a:t>Comedy Productions v. </a:t>
            </a:r>
            <a:r>
              <a:rPr lang="en-US" i="1" dirty="0" err="1" smtClean="0">
                <a:hlinkClick r:id="rId2"/>
              </a:rPr>
              <a:t>Saderup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Cybewrlaw &amp; E-Commerce - J. Pittman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A65424-0EFC-42A6-90D7-AEE8F89E2D85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 5 – Damages &amp; Copyright Duration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Regarding damages, see </a:t>
            </a:r>
            <a:r>
              <a:rPr lang="en-US" sz="2400" dirty="0" smtClean="0">
                <a:hlinkClick r:id="rId2"/>
              </a:rPr>
              <a:t>Minnesota song-sharing case heads for 3rd trial</a:t>
            </a:r>
            <a:r>
              <a:rPr lang="en-US" sz="2400" dirty="0" smtClean="0"/>
              <a:t> </a:t>
            </a:r>
          </a:p>
          <a:p>
            <a:pPr marL="274320" lvl="1" indent="-274320">
              <a:buFont typeface="Wingdings 2" pitchFamily="18" charset="2"/>
              <a:buChar char=""/>
            </a:pPr>
            <a:r>
              <a:rPr lang="en-US" dirty="0" smtClean="0"/>
              <a:t>Regarding duration, see </a:t>
            </a:r>
          </a:p>
          <a:p>
            <a:pPr marL="457200" lvl="2" indent="-274320">
              <a:buFont typeface="Wingdings 2" pitchFamily="18" charset="2"/>
              <a:buChar char=""/>
            </a:pPr>
            <a:r>
              <a:rPr lang="en-US" u="sng" dirty="0" smtClean="0">
                <a:hlinkClick r:id="rId3"/>
              </a:rPr>
              <a:t>Copyright Basics </a:t>
            </a:r>
            <a:r>
              <a:rPr lang="en-US" dirty="0" smtClean="0"/>
              <a:t>or </a:t>
            </a:r>
          </a:p>
          <a:p>
            <a:pPr marL="457200" lvl="2" indent="-274320">
              <a:buFont typeface="Wingdings 2" pitchFamily="18" charset="2"/>
              <a:buChar char=""/>
            </a:pPr>
            <a:r>
              <a:rPr lang="en-US" u="sng" dirty="0" smtClean="0">
                <a:hlinkClick r:id="rId4"/>
              </a:rPr>
              <a:t>WHEN U.S. WORKS PASS INTO THE PUBLIC DOMAIN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Cybewrlaw &amp; E-Commerce - J. Pittman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A65424-0EFC-42A6-90D7-AEE8F89E2D85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 6 – Chapter 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Chapter 9, we will review the </a:t>
            </a:r>
            <a:r>
              <a:rPr lang="en-US" dirty="0" smtClean="0">
                <a:hlinkClick r:id="rId2"/>
              </a:rPr>
              <a:t>Chapter 9 Overview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Cybewrlaw &amp; E-Commerce - J. Pittman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36F70-2FE1-427A-9CC3-F99B30EB169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199" y="228600"/>
            <a:ext cx="6934201" cy="13716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bg1"/>
                </a:solidFill>
              </a:rPr>
              <a:t>Topic 1- Copyright Protection  - Original Expressions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20040" indent="-32004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b="1" dirty="0" smtClean="0"/>
              <a:t>Textbook pages 258-264</a:t>
            </a:r>
          </a:p>
          <a:p>
            <a:pPr marL="320040" indent="-320040">
              <a:defRPr/>
            </a:pPr>
            <a:r>
              <a:rPr lang="en-US" dirty="0" smtClean="0"/>
              <a:t>From page 260, analyze </a:t>
            </a:r>
            <a:r>
              <a:rPr lang="en-US" i="1" dirty="0" err="1" smtClean="0"/>
              <a:t>Feist</a:t>
            </a:r>
            <a:r>
              <a:rPr lang="en-US" i="1" dirty="0" smtClean="0"/>
              <a:t> Publications v. Rural Telephone</a:t>
            </a:r>
          </a:p>
          <a:p>
            <a:pPr marL="320040" indent="-320040">
              <a:defRPr/>
            </a:pPr>
            <a:r>
              <a:rPr lang="en-US" dirty="0" smtClean="0"/>
              <a:t>Fantasy leagues use real data, usually from sporting events, to engage in simulated competition</a:t>
            </a:r>
          </a:p>
          <a:p>
            <a:pPr marL="594360" lvl="1" indent="-320040">
              <a:defRPr/>
            </a:pPr>
            <a:r>
              <a:rPr lang="en-US" dirty="0" smtClean="0"/>
              <a:t>Analyze a lawsuit between C.B.D. Distribution and Major League Baseball over unauthorized fantasy league use of players names and statistics  [505 F.3d. 818 (8</a:t>
            </a:r>
            <a:r>
              <a:rPr lang="en-US" baseline="30000" dirty="0" smtClean="0"/>
              <a:t>th</a:t>
            </a:r>
            <a:r>
              <a:rPr lang="en-US" dirty="0" smtClean="0"/>
              <a:t> Cir. 2007)]</a:t>
            </a:r>
          </a:p>
          <a:p>
            <a:pPr marL="320040" indent="-320040">
              <a:defRPr/>
            </a:pPr>
            <a:r>
              <a:rPr lang="en-US" dirty="0" smtClean="0"/>
              <a:t>From page 264, analyze protection available to the Website </a:t>
            </a:r>
            <a:r>
              <a:rPr lang="en-US" dirty="0" smtClean="0">
                <a:hlinkClick r:id="rId2"/>
              </a:rPr>
              <a:t>www.vggallery.com</a:t>
            </a:r>
            <a:endParaRPr lang="en-US" dirty="0" smtClean="0"/>
          </a:p>
          <a:p>
            <a:pPr marL="630936" lvl="1" indent="-274320">
              <a:defRPr/>
            </a:pPr>
            <a:r>
              <a:rPr lang="en-US" dirty="0" smtClean="0"/>
              <a:t>Note the copyright notice on old Van Gogh letters; in this regard, see </a:t>
            </a:r>
            <a:r>
              <a:rPr lang="en-US" dirty="0" smtClean="0">
                <a:hlinkClick r:id="rId3"/>
              </a:rPr>
              <a:t>U.S. Copyright Circular 15A</a:t>
            </a:r>
            <a:endParaRPr lang="en-US" dirty="0" smtClean="0"/>
          </a:p>
        </p:txBody>
      </p:sp>
      <p:sp>
        <p:nvSpPr>
          <p:cNvPr id="14339" name="Footer Placeholder 3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/>
              <a:t>Pittman - </a:t>
            </a:r>
            <a:r>
              <a:rPr lang="en-US" dirty="0" err="1"/>
              <a:t>Cyberlaw</a:t>
            </a:r>
            <a:r>
              <a:rPr lang="en-US" dirty="0"/>
              <a:t> &amp; E-Commerce</a:t>
            </a:r>
          </a:p>
        </p:txBody>
      </p:sp>
      <p:sp>
        <p:nvSpPr>
          <p:cNvPr id="14340" name="Slide Number Placeholder 4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A6309BE2-0A12-44F5-9E2C-7938B3B92685}" type="slidenum">
              <a:rPr lang="en-US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bg1"/>
                </a:solidFill>
              </a:rPr>
              <a:t>Topic 2 – Copyright &amp; Product Designs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267" name="Content Placeholder 2"/>
          <p:cNvSpPr>
            <a:spLocks noGrp="1"/>
          </p:cNvSpPr>
          <p:nvPr>
            <p:ph sz="half" idx="1"/>
          </p:nvPr>
        </p:nvSpPr>
        <p:spPr>
          <a:xfrm>
            <a:off x="914400" y="2200275"/>
            <a:ext cx="3581400" cy="3971925"/>
          </a:xfrm>
        </p:spPr>
        <p:txBody>
          <a:bodyPr>
            <a:normAutofit fontScale="85000" lnSpcReduction="10000"/>
          </a:bodyPr>
          <a:lstStyle/>
          <a:p>
            <a:pPr marL="320040" indent="-32004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b="1" dirty="0" smtClean="0"/>
              <a:t>Textbook pages 264-69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 2"/>
              <a:buChar char=""/>
              <a:defRPr/>
            </a:pPr>
            <a:r>
              <a:rPr lang="en-US" dirty="0" smtClean="0"/>
              <a:t>Consider the </a:t>
            </a:r>
            <a:r>
              <a:rPr lang="en-US" dirty="0" smtClean="0">
                <a:hlinkClick r:id="rId2"/>
              </a:rPr>
              <a:t>George Lucas lawsuit</a:t>
            </a:r>
            <a:r>
              <a:rPr lang="en-US" dirty="0" smtClean="0"/>
              <a:t> regarding the Star Wars storm troopers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 2"/>
              <a:buChar char=""/>
              <a:defRPr/>
            </a:pPr>
            <a:r>
              <a:rPr lang="en-US" dirty="0" smtClean="0"/>
              <a:t>Would the storm troopers be protected under U.S. copyright law?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 2"/>
              <a:buChar char=""/>
              <a:defRPr/>
            </a:pPr>
            <a:r>
              <a:rPr lang="en-US" dirty="0" smtClean="0"/>
              <a:t>Compare this to </a:t>
            </a:r>
            <a:r>
              <a:rPr lang="en-US" i="1" dirty="0" err="1" smtClean="0"/>
              <a:t>Brandir</a:t>
            </a:r>
            <a:r>
              <a:rPr lang="en-US" dirty="0" smtClean="0"/>
              <a:t>, page 266</a:t>
            </a:r>
          </a:p>
        </p:txBody>
      </p:sp>
      <p:pic>
        <p:nvPicPr>
          <p:cNvPr id="13316" name="Content Placeholder 6" descr="stormtroopers[1]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776210" y="2200275"/>
            <a:ext cx="3782580" cy="4160838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Jeffrey Pittman - Cyberlaw &amp; E-Commerce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C3F8E4-BE83-46BA-B130-E852B9A6FABE}" type="slidenum">
              <a:rPr lang="en-US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 2 – Copyright Rights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Textbook pages 269-78</a:t>
            </a:r>
          </a:p>
          <a:p>
            <a:r>
              <a:rPr lang="en-US" dirty="0" smtClean="0"/>
              <a:t>(Derivative) Analyze the issues involved in the President Obama </a:t>
            </a:r>
            <a:r>
              <a:rPr lang="en-US" dirty="0" smtClean="0">
                <a:hlinkClick r:id="rId2"/>
              </a:rPr>
              <a:t>“Hope” poster</a:t>
            </a:r>
            <a:endParaRPr lang="en-US" dirty="0" smtClean="0"/>
          </a:p>
          <a:p>
            <a:pPr lvl="1"/>
            <a:r>
              <a:rPr lang="en-US" dirty="0" smtClean="0"/>
              <a:t>Analyze the difference between infringement and fair use</a:t>
            </a:r>
          </a:p>
          <a:p>
            <a:r>
              <a:rPr lang="en-US" dirty="0" smtClean="0"/>
              <a:t>(Performance) Could an elementary school teacher play Lion King during rainy days?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Cybewrlaw &amp; E-Commerce - J. Pittman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A4EF31-84CB-4E54-BD70-F592DD5C35E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 2 (Cont.) – Hope Poster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301752" y="1752600"/>
            <a:ext cx="4160520" cy="4572000"/>
          </a:xfrm>
        </p:spPr>
        <p:txBody>
          <a:bodyPr/>
          <a:lstStyle/>
          <a:p>
            <a:r>
              <a:rPr lang="en-US" dirty="0" smtClean="0"/>
              <a:t>Regarding fair use and copyright ownership, analyze  </a:t>
            </a:r>
            <a:r>
              <a:rPr lang="en-US" dirty="0" smtClean="0">
                <a:hlinkClick r:id="rId2"/>
              </a:rPr>
              <a:t>Photographer Wants In On </a:t>
            </a:r>
            <a:r>
              <a:rPr lang="en-US" dirty="0" err="1" smtClean="0">
                <a:hlinkClick r:id="rId2"/>
              </a:rPr>
              <a:t>Fairey</a:t>
            </a:r>
            <a:r>
              <a:rPr lang="en-US" dirty="0" smtClean="0">
                <a:hlinkClick r:id="rId2"/>
              </a:rPr>
              <a:t> Lawsuit</a:t>
            </a:r>
            <a:endParaRPr lang="en-US" dirty="0" smtClean="0"/>
          </a:p>
          <a:p>
            <a:pPr lvl="1"/>
            <a:r>
              <a:rPr lang="en-US" dirty="0" smtClean="0"/>
              <a:t>Who owns the copyright to President Obama photograph?</a:t>
            </a:r>
          </a:p>
          <a:p>
            <a:pPr lvl="1"/>
            <a:r>
              <a:rPr lang="en-US" dirty="0" smtClean="0"/>
              <a:t>The </a:t>
            </a:r>
            <a:r>
              <a:rPr lang="en-US" dirty="0" err="1" smtClean="0"/>
              <a:t>Fairey</a:t>
            </a:r>
            <a:r>
              <a:rPr lang="en-US" dirty="0" smtClean="0"/>
              <a:t> poster?</a:t>
            </a:r>
          </a:p>
          <a:p>
            <a:pPr lvl="1"/>
            <a:r>
              <a:rPr lang="en-US" dirty="0" smtClean="0"/>
              <a:t>Can </a:t>
            </a:r>
            <a:r>
              <a:rPr lang="en-US" dirty="0" err="1" smtClean="0"/>
              <a:t>Fairey</a:t>
            </a:r>
            <a:r>
              <a:rPr lang="en-US" dirty="0" smtClean="0"/>
              <a:t> sell his poster?</a:t>
            </a:r>
            <a:endParaRPr lang="en-US" dirty="0"/>
          </a:p>
        </p:txBody>
      </p:sp>
      <p:pic>
        <p:nvPicPr>
          <p:cNvPr id="9" name="Content Placeholder 8" descr="600px-Fairey_poster_photo_source%3F%2C_by_stevesimula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4572000" y="1752601"/>
            <a:ext cx="4103687" cy="4343400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Cybewrlaw &amp; E-Commerce - J. Pittman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36F70-2FE1-427A-9CC3-F99B30EB169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 2 (Cont.) – Copyright Rights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(Performance) Could a restaurant owner play his personal music collection over the restaurant sound system?</a:t>
            </a:r>
          </a:p>
          <a:p>
            <a:r>
              <a:rPr lang="en-US" dirty="0" smtClean="0"/>
              <a:t>(Derivative ) Could an author produce a sequel to J. D. Salinger’s “The Catcher in the Rye?”</a:t>
            </a:r>
          </a:p>
          <a:p>
            <a:pPr lvl="1"/>
            <a:r>
              <a:rPr lang="en-US" dirty="0" smtClean="0"/>
              <a:t>See </a:t>
            </a:r>
            <a:r>
              <a:rPr lang="en-US" dirty="0" smtClean="0">
                <a:hlinkClick r:id="rId2"/>
              </a:rPr>
              <a:t>Judge blocks publication of J.D. Salinger spinoff book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Cybewrlaw &amp; E-Commerce - J. Pittman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36F70-2FE1-427A-9CC3-F99B30EB169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 3 – Fair Use or Infringement?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Analyze the following fair use problems using the </a:t>
            </a:r>
            <a:r>
              <a:rPr lang="en-US" dirty="0" smtClean="0">
                <a:hlinkClick r:id="rId2"/>
              </a:rPr>
              <a:t>fair use </a:t>
            </a:r>
            <a:r>
              <a:rPr lang="en-US" dirty="0" err="1" smtClean="0">
                <a:hlinkClick r:id="rId2"/>
              </a:rPr>
              <a:t>visualizer</a:t>
            </a:r>
            <a:r>
              <a:rPr lang="en-US" dirty="0" smtClean="0">
                <a:hlinkClick r:id="rId2"/>
              </a:rPr>
              <a:t> </a:t>
            </a:r>
            <a:r>
              <a:rPr lang="en-US" dirty="0" smtClean="0"/>
              <a:t>from Benedict.com</a:t>
            </a:r>
          </a:p>
          <a:p>
            <a:pPr lvl="1"/>
            <a:r>
              <a:rPr lang="en-US" dirty="0" smtClean="0">
                <a:hlinkClick r:id="rId3"/>
              </a:rPr>
              <a:t>2LiveCrew and Pretty Woman</a:t>
            </a:r>
            <a:endParaRPr lang="en-US" dirty="0" smtClean="0"/>
          </a:p>
          <a:p>
            <a:pPr lvl="1"/>
            <a:r>
              <a:rPr lang="en-US" dirty="0" smtClean="0"/>
              <a:t>The Hope poster (prior slide)</a:t>
            </a:r>
          </a:p>
          <a:p>
            <a:pPr lvl="1"/>
            <a:r>
              <a:rPr lang="en-US" dirty="0" smtClean="0"/>
              <a:t>The Catcher in the Rye sequel (prior slide)</a:t>
            </a:r>
          </a:p>
          <a:p>
            <a:pPr lvl="1"/>
            <a:r>
              <a:rPr lang="en-US" dirty="0" smtClean="0"/>
              <a:t>From the textbook, UMG Recordings (page 280) and Kelly v. Arriba (page 281)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Cybewrlaw &amp; E-Commerce - J. Pittman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36F70-2FE1-427A-9CC3-F99B30EB169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 4 – Copyright Ownership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 owns a copyright? </a:t>
            </a:r>
          </a:p>
          <a:p>
            <a:pPr lvl="1"/>
            <a:r>
              <a:rPr lang="en-US" dirty="0" smtClean="0"/>
              <a:t>See </a:t>
            </a:r>
            <a:r>
              <a:rPr lang="en-US" i="1" dirty="0" smtClean="0"/>
              <a:t>Reid</a:t>
            </a:r>
            <a:r>
              <a:rPr lang="en-US" dirty="0" smtClean="0"/>
              <a:t>, textbook page 287</a:t>
            </a:r>
          </a:p>
          <a:p>
            <a:r>
              <a:rPr lang="en-US" dirty="0" smtClean="0"/>
              <a:t>See </a:t>
            </a:r>
            <a:r>
              <a:rPr lang="en-US" dirty="0" err="1" smtClean="0">
                <a:hlinkClick r:id="rId2"/>
              </a:rPr>
              <a:t>Calatrava</a:t>
            </a:r>
            <a:r>
              <a:rPr lang="en-US" dirty="0" smtClean="0">
                <a:hlinkClick r:id="rId2"/>
              </a:rPr>
              <a:t> </a:t>
            </a:r>
            <a:r>
              <a:rPr lang="en-US" dirty="0" smtClean="0"/>
              <a:t>and his bridges</a:t>
            </a:r>
          </a:p>
          <a:p>
            <a:pPr lvl="1"/>
            <a:r>
              <a:rPr lang="en-US" dirty="0" smtClean="0"/>
              <a:t>Notice the copyright dispute about changes to one bridge</a:t>
            </a:r>
          </a:p>
          <a:p>
            <a:pPr lvl="1"/>
            <a:r>
              <a:rPr lang="en-US" dirty="0" smtClean="0"/>
              <a:t>In that regard, see </a:t>
            </a:r>
            <a:r>
              <a:rPr lang="en-US" dirty="0" smtClean="0">
                <a:hlinkClick r:id="rId3"/>
              </a:rPr>
              <a:t>The </a:t>
            </a:r>
            <a:r>
              <a:rPr lang="en-US" dirty="0" err="1" smtClean="0">
                <a:hlinkClick r:id="rId3"/>
              </a:rPr>
              <a:t>Patry</a:t>
            </a:r>
            <a:r>
              <a:rPr lang="en-US" dirty="0" smtClean="0">
                <a:hlinkClick r:id="rId3"/>
              </a:rPr>
              <a:t> </a:t>
            </a:r>
            <a:r>
              <a:rPr lang="en-US" smtClean="0">
                <a:hlinkClick r:id="rId3"/>
              </a:rPr>
              <a:t>Copyright Blog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Cybewrlaw &amp; E-Commerce - J. Pittman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36F70-2FE1-427A-9CC3-F99B30EB169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Topic 4 (Cont.) – Copyright Ownership &amp; CCNV v. Reid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3810000" cy="445532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CCNV conceived the idea for the work to the right – a modern nativity scene</a:t>
            </a:r>
          </a:p>
          <a:p>
            <a:pPr lvl="1"/>
            <a:r>
              <a:rPr lang="en-US" dirty="0" smtClean="0"/>
              <a:t>Can you legally protect ideas like this?</a:t>
            </a:r>
          </a:p>
          <a:p>
            <a:r>
              <a:rPr lang="en-US" dirty="0" smtClean="0"/>
              <a:t>CCNV selected the title, “Third World America” and the legend on the base</a:t>
            </a:r>
          </a:p>
          <a:p>
            <a:pPr lvl="1"/>
            <a:r>
              <a:rPr lang="en-US" dirty="0" smtClean="0"/>
              <a:t>Can you legally protect the title and legend?</a:t>
            </a:r>
            <a:endParaRPr lang="en-US" dirty="0"/>
          </a:p>
        </p:txBody>
      </p:sp>
      <p:pic>
        <p:nvPicPr>
          <p:cNvPr id="9" name="Content Placeholder 8" descr="untitled.bmp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246002" y="2514600"/>
            <a:ext cx="4746168" cy="2895599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Cybewrlaw &amp; E-Commerce - J. Pittman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236F70-2FE1-427A-9CC3-F99B30EB169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fab">
  <a:themeElements>
    <a:clrScheme name="Prefab">
      <a:dk1>
        <a:sysClr val="windowText" lastClr="000000"/>
      </a:dk1>
      <a:lt1>
        <a:sysClr val="window" lastClr="FFFFFF"/>
      </a:lt1>
      <a:dk2>
        <a:srgbClr val="5D5C64"/>
      </a:dk2>
      <a:lt2>
        <a:srgbClr val="E4D9BE"/>
      </a:lt2>
      <a:accent1>
        <a:srgbClr val="E0B62E"/>
      </a:accent1>
      <a:accent2>
        <a:srgbClr val="E6632E"/>
      </a:accent2>
      <a:accent3>
        <a:srgbClr val="73C1C7"/>
      </a:accent3>
      <a:accent4>
        <a:srgbClr val="75964C"/>
      </a:accent4>
      <a:accent5>
        <a:srgbClr val="C78C45"/>
      </a:accent5>
      <a:accent6>
        <a:srgbClr val="BCA076"/>
      </a:accent6>
      <a:hlink>
        <a:srgbClr val="CF3B0D"/>
      </a:hlink>
      <a:folHlink>
        <a:srgbClr val="7E756C"/>
      </a:folHlink>
    </a:clrScheme>
    <a:fontScheme name="Prefab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宋体"/>
        <a:font script="Hant" typeface="新細明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refab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00000"/>
              </a:schemeClr>
            </a:gs>
            <a:gs pos="30000">
              <a:schemeClr val="phClr">
                <a:tint val="60000"/>
                <a:satMod val="250000"/>
              </a:schemeClr>
            </a:gs>
            <a:gs pos="50000">
              <a:schemeClr val="phClr">
                <a:tint val="57000"/>
                <a:satMod val="250000"/>
              </a:schemeClr>
            </a:gs>
            <a:gs pos="100000">
              <a:schemeClr val="phClr">
                <a:tint val="17000"/>
                <a:satMod val="350000"/>
              </a:schemeClr>
            </a:gs>
          </a:gsLst>
          <a:lin ang="4000000" scaled="1"/>
        </a:gradFill>
        <a:gradFill rotWithShape="1">
          <a:gsLst>
            <a:gs pos="0">
              <a:schemeClr val="phClr">
                <a:tint val="75000"/>
                <a:satMod val="110000"/>
              </a:schemeClr>
            </a:gs>
            <a:gs pos="30000">
              <a:schemeClr val="phClr">
                <a:shade val="75000"/>
                <a:satMod val="130000"/>
              </a:schemeClr>
            </a:gs>
            <a:gs pos="50000">
              <a:schemeClr val="phClr">
                <a:shade val="70000"/>
                <a:satMod val="135000"/>
              </a:schemeClr>
            </a:gs>
            <a:gs pos="100000">
              <a:schemeClr val="phClr">
                <a:tint val="75000"/>
                <a:satMod val="110000"/>
              </a:schemeClr>
            </a:gs>
          </a:gsLst>
          <a:lin ang="4000000" scaled="1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0000" algn="ct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110000" algn="ctr" rotWithShape="0">
              <a:srgbClr val="000000">
                <a:alpha val="65000"/>
              </a:srgbClr>
            </a:outerShdw>
          </a:effectLst>
        </a:effectStyle>
        <a:effectStyle>
          <a:effectLst>
            <a:outerShdw blurRad="120000" algn="ctr" rotWithShape="0">
              <a:srgbClr val="000000">
                <a:alpha val="70000"/>
              </a:srgbClr>
            </a:outerShdw>
          </a:effectLst>
          <a:scene3d>
            <a:camera prst="orthographicFront"/>
            <a:lightRig rig="glow" dir="t">
              <a:rot lat="0" lon="0" rev="1800000"/>
            </a:lightRig>
          </a:scene3d>
          <a:sp3d contourW="12700" prstMaterial="dkEdge">
            <a:bevelT w="50800" h="44450" prst="angle"/>
            <a:contourClr>
              <a:schemeClr val="phClr">
                <a:shade val="4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110000"/>
              </a:schemeClr>
            </a:gs>
            <a:gs pos="30000">
              <a:schemeClr val="phClr">
                <a:shade val="75000"/>
                <a:satMod val="130000"/>
              </a:schemeClr>
            </a:gs>
            <a:gs pos="50000">
              <a:schemeClr val="phClr">
                <a:shade val="70000"/>
                <a:satMod val="135000"/>
              </a:schemeClr>
            </a:gs>
            <a:gs pos="100000">
              <a:schemeClr val="phClr">
                <a:tint val="75000"/>
                <a:satMod val="110000"/>
              </a:schemeClr>
            </a:gs>
          </a:gsLst>
          <a:lin ang="4000000" scaled="1"/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20000"/>
              </a:schemeClr>
              <a:schemeClr val="phClr">
                <a:tint val="94000"/>
                <a:satMod val="2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Prefab</Template>
  <TotalTime>2002</TotalTime>
  <Words>671</Words>
  <Application>Microsoft Office PowerPoint</Application>
  <PresentationFormat>On-screen Show (4:3)</PresentationFormat>
  <Paragraphs>85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Prefab</vt:lpstr>
      <vt:lpstr>Cyberlaw &amp; E-Commerce</vt:lpstr>
      <vt:lpstr>Topic 1- Copyright Protection  - Original Expressions</vt:lpstr>
      <vt:lpstr>Topic 2 – Copyright &amp; Product Designs</vt:lpstr>
      <vt:lpstr>Topic 2 – Copyright Rights</vt:lpstr>
      <vt:lpstr>Topic 2 (Cont.) – Hope Poster</vt:lpstr>
      <vt:lpstr>Topic 2 (Cont.) – Copyright Rights</vt:lpstr>
      <vt:lpstr>Topic 3 – Fair Use or Infringement?</vt:lpstr>
      <vt:lpstr>Topic 4 – Copyright Ownership</vt:lpstr>
      <vt:lpstr>Topic 4 (Cont.) – Copyright Ownership &amp; CCNV v. Reid</vt:lpstr>
      <vt:lpstr>Topic 4 (Cont.) – Copyright Ownership &amp; CCNV v. Reid</vt:lpstr>
      <vt:lpstr>Topic 5 – Right to Privacy &amp; Publicity</vt:lpstr>
      <vt:lpstr>Topic 5 – Damages &amp; Copyright Duration</vt:lpstr>
      <vt:lpstr>Topic 6 – Chapter 9</vt:lpstr>
    </vt:vector>
  </TitlesOfParts>
  <Company>Arkansas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pittman</dc:creator>
  <cp:lastModifiedBy>pittman</cp:lastModifiedBy>
  <cp:revision>210</cp:revision>
  <dcterms:created xsi:type="dcterms:W3CDTF">2008-08-25T18:29:18Z</dcterms:created>
  <dcterms:modified xsi:type="dcterms:W3CDTF">2010-03-09T21:10:59Z</dcterms:modified>
</cp:coreProperties>
</file>