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  <p:sldMasterId id="2147483955" r:id="rId3"/>
  </p:sldMasterIdLst>
  <p:notesMasterIdLst>
    <p:notesMasterId r:id="rId9"/>
  </p:notesMasterIdLst>
  <p:handoutMasterIdLst>
    <p:handoutMasterId r:id="rId10"/>
  </p:handoutMasterIdLst>
  <p:sldIdLst>
    <p:sldId id="258" r:id="rId4"/>
    <p:sldId id="274" r:id="rId5"/>
    <p:sldId id="261" r:id="rId6"/>
    <p:sldId id="277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FEF97B-1B5A-4951-A9C3-6F0A1E131709}" type="datetimeFigureOut">
              <a:rPr lang="en-US"/>
              <a:pPr>
                <a:defRPr/>
              </a:pPr>
              <a:t>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9107BCB-7EC0-4FA4-BB43-A12991122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74A8688-0841-4E27-AA66-FE1B205C8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A1449-4F2F-44A8-9CDD-CF3D49246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3346B-5365-412C-814A-8AFD1452A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8D460-EB37-4760-9C68-9BB5E595A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7D8152A-E690-4027-86C4-07F47D8D3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E7E48-1CDF-4389-A6A6-2B3A5D67F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86396-CA7F-43DA-B5AD-A863C3107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B4E4-0BC7-410C-B568-D6DA0C8C3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B3147-C714-4EEF-8575-E2FACF5B6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5279C-4F33-4738-9354-70DFB7F16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B396-EA64-4003-A713-A2D94D666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4B935-BADC-4E33-B218-8CCFF3B37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A1F1D-8DAE-4ADC-BE5C-748439EC5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7530D-53A9-42C6-87E5-BC0362854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D9D39-9DED-4BB4-AA81-F8D2A9C9E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E842D-264B-451B-957E-6D3C37D27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460EA-26E9-4580-B1DB-529615837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19B56-99B2-4247-92B2-A0C90EE63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F81BE-978F-4276-BDAF-4383ADB98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1316-2FCD-4623-BAC8-0C1610EE6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C431-3F5E-406C-8C91-74392D96B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290C2-5B45-4BD9-9CF2-93E5E1014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4030-BA94-49EA-BCCB-AC69E2874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C2A3B-E644-4331-8836-6041E0F59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89D7-345E-491E-B195-DD855400F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222AA-2B2C-4BB1-8F51-74FC92889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5B04E-D55D-42AC-B593-2EBFE2F7B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6637-D03C-456D-B240-98976CC6F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566A-667F-4E10-A090-C278E8F0F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ED14C-F257-4E3F-9E07-5CAC7D421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F6299-710D-449E-92D0-55530484D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3E61-DD39-4547-BEB9-F5BB4AA4B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6460-7EAC-410F-B2C9-FD21DD84C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25A9D-76E5-4F46-9F4F-B6F4B24AB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fld id="{F14D49F3-E843-4047-98FC-B899BA1CD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8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551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5DCF225-43D5-49C9-BFE9-AE2A0BA97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179638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53E28C5-A67E-4C3F-9B4B-D87EDB78F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0" r:id="rId1"/>
    <p:sldLayoutId id="2147484071" r:id="rId2"/>
    <p:sldLayoutId id="2147484081" r:id="rId3"/>
    <p:sldLayoutId id="2147484072" r:id="rId4"/>
    <p:sldLayoutId id="2147484073" r:id="rId5"/>
    <p:sldLayoutId id="2147484074" r:id="rId6"/>
    <p:sldLayoutId id="2147484075" r:id="rId7"/>
    <p:sldLayoutId id="2147484082" r:id="rId8"/>
    <p:sldLayoutId id="2147484083" r:id="rId9"/>
    <p:sldLayoutId id="2147484076" r:id="rId10"/>
    <p:sldLayoutId id="214748407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Chapter 2</a:t>
            </a:r>
            <a:b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Class Topics</a:t>
            </a:r>
            <a:endParaRPr dirty="0" smtClean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5791200"/>
            <a:ext cx="6172200" cy="609600"/>
          </a:xfrm>
        </p:spPr>
        <p:txBody>
          <a:bodyPr>
            <a:noAutofit/>
          </a:bodyPr>
          <a:lstStyle/>
          <a:p>
            <a:pPr marL="6350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en-US" sz="1400" dirty="0" smtClean="0"/>
              <a:t>Copyright © Jeffrey Pittman – Cyberlaw &amp; E-Commerce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/>
              <a:t>Topic </a:t>
            </a:r>
            <a:r>
              <a:rPr lang="en-US" sz="4000" dirty="0" smtClean="0"/>
              <a:t>#1 </a:t>
            </a:r>
            <a:r>
              <a:rPr lang="en-US" sz="4000" dirty="0" smtClean="0"/>
              <a:t>– </a:t>
            </a:r>
            <a:r>
              <a:rPr lang="en-US" sz="4000" dirty="0" smtClean="0"/>
              <a:t>CoolEdge (Textbook Page 54) &amp; </a:t>
            </a:r>
            <a:r>
              <a:rPr lang="en-US" sz="40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International Jurisdiction </a:t>
            </a:r>
            <a:endParaRPr lang="en-US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CoolEdge</a:t>
            </a:r>
            <a:r>
              <a:rPr lang="en-US" dirty="0" smtClean="0"/>
              <a:t> uses comparative advertising on its Website</a:t>
            </a:r>
          </a:p>
          <a:p>
            <a:pPr eaLnBrk="1" hangingPunct="1"/>
            <a:r>
              <a:rPr lang="en-US" dirty="0" smtClean="0"/>
              <a:t>A German competitor sues in Germany,  claiming the </a:t>
            </a:r>
            <a:r>
              <a:rPr lang="en-US" dirty="0" err="1" smtClean="0"/>
              <a:t>CoolEdge</a:t>
            </a:r>
            <a:r>
              <a:rPr lang="en-US" dirty="0" smtClean="0"/>
              <a:t> comparative advertising violates German law</a:t>
            </a:r>
          </a:p>
          <a:p>
            <a:pPr eaLnBrk="1" hangingPunct="1"/>
            <a:r>
              <a:rPr lang="en-US" dirty="0" smtClean="0"/>
              <a:t>What are the practical aspects to ignoring the German lawsuit, versus defending the lawsuit?</a:t>
            </a:r>
          </a:p>
          <a:p>
            <a:pPr eaLnBrk="1" hangingPunct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219B56-99B2-4247-92B2-A0C90EE6343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Jeffrey Pittman - Cyberlaw &amp; E-Commerce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Topic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#1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(cont.) - </a:t>
            </a:r>
            <a:r>
              <a:rPr lang="en-US" i="1" dirty="0" err="1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iAccess</a:t>
            </a:r>
            <a:endParaRPr lang="en-US" i="1" dirty="0" smtClean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team format, compare the </a:t>
            </a:r>
            <a:r>
              <a:rPr lang="en-US" b="1" i="1" smtClean="0"/>
              <a:t>CoolEdge</a:t>
            </a:r>
            <a:r>
              <a:rPr lang="en-US" smtClean="0"/>
              <a:t> question to the </a:t>
            </a:r>
            <a:r>
              <a:rPr lang="en-US" i="1" smtClean="0"/>
              <a:t>iAccess</a:t>
            </a:r>
            <a:r>
              <a:rPr lang="en-US" smtClean="0"/>
              <a:t> case, pages 58-60</a:t>
            </a:r>
          </a:p>
          <a:p>
            <a:pPr eaLnBrk="1" hangingPunct="1"/>
            <a:r>
              <a:rPr lang="en-US" smtClean="0"/>
              <a:t>General Jurisdiction?</a:t>
            </a:r>
          </a:p>
          <a:p>
            <a:pPr eaLnBrk="1" hangingPunct="1"/>
            <a:r>
              <a:rPr lang="en-US" smtClean="0"/>
              <a:t>Specific Jurisdiction?</a:t>
            </a:r>
          </a:p>
          <a:p>
            <a:pPr lvl="1" eaLnBrk="1" hangingPunct="1"/>
            <a:r>
              <a:rPr lang="en-US" smtClean="0"/>
              <a:t>Sufficient Minimum Contacts?</a:t>
            </a:r>
          </a:p>
          <a:p>
            <a:pPr lvl="2" eaLnBrk="1" hangingPunct="1"/>
            <a:r>
              <a:rPr lang="en-US" smtClean="0"/>
              <a:t>Purposeful availment and the sliding-scale test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219B56-99B2-4247-92B2-A0C90EE6343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Jeffrey Pittman - Cyberlaw &amp; E-Commerce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Topic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#1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(cont.) - </a:t>
            </a:r>
            <a:r>
              <a:rPr lang="en-US" i="1" dirty="0" err="1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Pavlovich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team format, compare the </a:t>
            </a:r>
            <a:r>
              <a:rPr lang="en-US" b="1" i="1" smtClean="0"/>
              <a:t>CoolEdge</a:t>
            </a:r>
            <a:r>
              <a:rPr lang="en-US" smtClean="0"/>
              <a:t> question to </a:t>
            </a:r>
            <a:r>
              <a:rPr lang="en-US" i="1" smtClean="0"/>
              <a:t>Pavlovich</a:t>
            </a:r>
            <a:r>
              <a:rPr lang="en-US" smtClean="0"/>
              <a:t>, pages 64-65</a:t>
            </a:r>
          </a:p>
          <a:p>
            <a:pPr eaLnBrk="1" hangingPunct="1"/>
            <a:r>
              <a:rPr lang="en-US" smtClean="0"/>
              <a:t>General Jurisdiction?</a:t>
            </a:r>
          </a:p>
          <a:p>
            <a:pPr eaLnBrk="1" hangingPunct="1"/>
            <a:r>
              <a:rPr lang="en-US" smtClean="0"/>
              <a:t>Specific Jurisdiction?</a:t>
            </a:r>
          </a:p>
          <a:p>
            <a:pPr lvl="1" eaLnBrk="1" hangingPunct="1"/>
            <a:r>
              <a:rPr lang="en-US" smtClean="0"/>
              <a:t>Sufficient Minimum Contacts?</a:t>
            </a:r>
          </a:p>
          <a:p>
            <a:pPr lvl="2" eaLnBrk="1" hangingPunct="1"/>
            <a:r>
              <a:rPr lang="en-US" smtClean="0"/>
              <a:t>Purposeful availment and the effects test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219B56-99B2-4247-92B2-A0C90EE6343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Jeffrey Pittman - Cyberlaw &amp; E-Commerce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Topic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#2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– International Jurisdiction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forum selection and choice of law clauses affect our jurisdiction analysis? </a:t>
            </a:r>
          </a:p>
          <a:p>
            <a:pPr eaLnBrk="1" hangingPunct="1"/>
            <a:r>
              <a:rPr lang="en-US" smtClean="0"/>
              <a:t>How do the Yahoo! lawsuits involving France illustrate foreign jurisdiction, American jurisdiction, comity, ripeness and choice of laws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219B56-99B2-4247-92B2-A0C90EE6343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Jeffrey Pittman - Cyberlaw &amp; E-Commerce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inthian columns design template">
  <a:themeElements>
    <a:clrScheme name="Corinthian columns design templat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orinthian columns design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inthian column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o many files design template">
  <a:themeElements>
    <a:clrScheme name="Too many file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o many files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oo many fil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579</TotalTime>
  <Words>207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Palatino Linotype</vt:lpstr>
      <vt:lpstr>Trebuchet MS</vt:lpstr>
      <vt:lpstr>Corbel</vt:lpstr>
      <vt:lpstr>Wingdings 2</vt:lpstr>
      <vt:lpstr>Wingdings</vt:lpstr>
      <vt:lpstr>Corinthian columns design template</vt:lpstr>
      <vt:lpstr>Too many files design template</vt:lpstr>
      <vt:lpstr>Deluxe</vt:lpstr>
      <vt:lpstr>Chapter 2 Class Topics</vt:lpstr>
      <vt:lpstr>Topic #1 – CoolEdge (Textbook Page 54) &amp; International Jurisdiction </vt:lpstr>
      <vt:lpstr>Topic #1 (cont.) - iAccess</vt:lpstr>
      <vt:lpstr>Topic #1 (cont.) - Pavlovich</vt:lpstr>
      <vt:lpstr>Topic #2 – International Jurisdiction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54</cp:revision>
  <dcterms:created xsi:type="dcterms:W3CDTF">2006-08-22T21:39:04Z</dcterms:created>
  <dcterms:modified xsi:type="dcterms:W3CDTF">2010-01-19T20:32:34Z</dcterms:modified>
</cp:coreProperties>
</file>