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1" r:id="rId1"/>
  </p:sldMasterIdLst>
  <p:notesMasterIdLst>
    <p:notesMasterId r:id="rId9"/>
  </p:notesMasterIdLst>
  <p:sldIdLst>
    <p:sldId id="256" r:id="rId2"/>
    <p:sldId id="257" r:id="rId3"/>
    <p:sldId id="261" r:id="rId4"/>
    <p:sldId id="258" r:id="rId5"/>
    <p:sldId id="259" r:id="rId6"/>
    <p:sldId id="260" r:id="rId7"/>
    <p:sldId id="262"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09" autoAdjust="0"/>
  </p:normalViewPr>
  <p:slideViewPr>
    <p:cSldViewPr>
      <p:cViewPr varScale="1">
        <p:scale>
          <a:sx n="104" d="100"/>
          <a:sy n="104" d="100"/>
        </p:scale>
        <p:origin x="-1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7CE269-7854-4E0E-93D2-D00D66393904}" type="datetimeFigureOut">
              <a:rPr lang="en-US" smtClean="0"/>
              <a:pPr/>
              <a:t>1/12/2010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4FD88F-5F8E-4FCF-AA24-64275106B81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en-US" smtClean="0"/>
              <a:t>Click to edit Master title style</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dirty="0"/>
          </a:p>
        </p:txBody>
      </p:sp>
      <p:sp>
        <p:nvSpPr>
          <p:cNvPr id="30" name="Date Placeholder 29"/>
          <p:cNvSpPr>
            <a:spLocks noGrp="1"/>
          </p:cNvSpPr>
          <p:nvPr>
            <p:ph type="dt" sz="half" idx="10"/>
          </p:nvPr>
        </p:nvSpPr>
        <p:spPr/>
        <p:txBody>
          <a:bodyPr/>
          <a:lstStyle/>
          <a:p>
            <a:pPr>
              <a:defRPr/>
            </a:pPr>
            <a:fld id="{3E5FAA84-D50A-43E1-A5C2-B0E68F1C1F18}" type="datetime1">
              <a:rPr lang="en-US" smtClean="0"/>
              <a:pPr>
                <a:defRPr/>
              </a:pPr>
              <a:t>1/12/2010</a:t>
            </a:fld>
            <a:endParaRPr lang="en-US" dirty="0"/>
          </a:p>
        </p:txBody>
      </p:sp>
      <p:sp>
        <p:nvSpPr>
          <p:cNvPr id="19" name="Footer Placeholder 18"/>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27" name="Slide Number Placeholder 26"/>
          <p:cNvSpPr>
            <a:spLocks noGrp="1"/>
          </p:cNvSpPr>
          <p:nvPr>
            <p:ph type="sldNum" sz="quarter" idx="12"/>
          </p:nvPr>
        </p:nvSpPr>
        <p:spPr/>
        <p:txBody>
          <a:bodyPr/>
          <a:lstStyle/>
          <a:p>
            <a:pPr>
              <a:defRPr/>
            </a:pPr>
            <a:fld id="{F991D13C-0A32-46EA-A557-EE24C2F1C328}"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89D2DAB-878B-4F8F-BF4D-869E070E8A71}" type="datetime1">
              <a:rPr lang="en-US" smtClean="0"/>
              <a:pPr>
                <a:defRPr/>
              </a:pPr>
              <a:t>1/12/2010</a:t>
            </a:fld>
            <a:endParaRPr lang="en-US" dirty="0"/>
          </a:p>
        </p:txBody>
      </p:sp>
      <p:sp>
        <p:nvSpPr>
          <p:cNvPr id="5" name="Footer Placeholder 4"/>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6" name="Slide Number Placeholder 5"/>
          <p:cNvSpPr>
            <a:spLocks noGrp="1"/>
          </p:cNvSpPr>
          <p:nvPr>
            <p:ph type="sldNum" sz="quarter" idx="12"/>
          </p:nvPr>
        </p:nvSpPr>
        <p:spPr/>
        <p:txBody>
          <a:bodyPr/>
          <a:lstStyle/>
          <a:p>
            <a:pPr>
              <a:defRPr/>
            </a:pPr>
            <a:fld id="{60EA71F4-B3A8-4A56-A483-BD18A88E5F1E}"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53FC451-5604-4248-A832-EBC258C598EC}" type="datetime1">
              <a:rPr lang="en-US" smtClean="0"/>
              <a:pPr>
                <a:defRPr/>
              </a:pPr>
              <a:t>1/12/2010</a:t>
            </a:fld>
            <a:endParaRPr lang="en-US" dirty="0"/>
          </a:p>
        </p:txBody>
      </p:sp>
      <p:sp>
        <p:nvSpPr>
          <p:cNvPr id="5" name="Footer Placeholder 4"/>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6" name="Slide Number Placeholder 5"/>
          <p:cNvSpPr>
            <a:spLocks noGrp="1"/>
          </p:cNvSpPr>
          <p:nvPr>
            <p:ph type="sldNum" sz="quarter" idx="12"/>
          </p:nvPr>
        </p:nvSpPr>
        <p:spPr/>
        <p:txBody>
          <a:bodyPr/>
          <a:lstStyle/>
          <a:p>
            <a:pPr>
              <a:defRPr/>
            </a:pPr>
            <a:fld id="{7CE8B624-A272-4246-868D-4F8FECA2FDB9}"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F412E4D4-6BDE-48C8-A9B2-63D84AB5C517}" type="datetime1">
              <a:rPr lang="en-US" smtClean="0"/>
              <a:pPr>
                <a:defRPr/>
              </a:pPr>
              <a:t>1/12/2010</a:t>
            </a:fld>
            <a:endParaRPr lang="en-US" dirty="0"/>
          </a:p>
        </p:txBody>
      </p:sp>
      <p:sp>
        <p:nvSpPr>
          <p:cNvPr id="5" name="Footer Placeholder 4"/>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6" name="Slide Number Placeholder 5"/>
          <p:cNvSpPr>
            <a:spLocks noGrp="1"/>
          </p:cNvSpPr>
          <p:nvPr>
            <p:ph type="sldNum" sz="quarter" idx="12"/>
          </p:nvPr>
        </p:nvSpPr>
        <p:spPr/>
        <p:txBody>
          <a:bodyPr/>
          <a:lstStyle/>
          <a:p>
            <a:pPr>
              <a:defRPr/>
            </a:pPr>
            <a:fld id="{D8236F70-2FE1-427A-9CC3-F99B30EB169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352677"/>
            <a:ext cx="7772400" cy="1509712"/>
          </a:xfrm>
        </p:spPr>
        <p:txBody>
          <a:bodyPr anchor="t"/>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2DFB9D36-846B-400E-B7FB-427430364A6A}" type="datetime1">
              <a:rPr lang="en-US" smtClean="0"/>
              <a:pPr>
                <a:defRPr/>
              </a:pPr>
              <a:t>1/12/2010</a:t>
            </a:fld>
            <a:endParaRPr lang="en-US" dirty="0"/>
          </a:p>
        </p:txBody>
      </p:sp>
      <p:sp>
        <p:nvSpPr>
          <p:cNvPr id="5" name="Footer Placeholder 4"/>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6" name="Slide Number Placeholder 5"/>
          <p:cNvSpPr>
            <a:spLocks noGrp="1"/>
          </p:cNvSpPr>
          <p:nvPr>
            <p:ph type="sldNum" sz="quarter" idx="12"/>
          </p:nvPr>
        </p:nvSpPr>
        <p:spPr/>
        <p:txBody>
          <a:bodyPr/>
          <a:lstStyle/>
          <a:p>
            <a:pPr>
              <a:defRPr/>
            </a:pPr>
            <a:fld id="{E2530AC2-23BB-4106-965D-7B32FB362CC2}"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lstStyle/>
          <a:p>
            <a:r>
              <a:rPr lang="en-US" smtClean="0"/>
              <a:t>Click to edit Master title style</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616FB097-ABCC-4EC3-AE31-5DC2A2CA836A}" type="datetime1">
              <a:rPr lang="en-US" smtClean="0"/>
              <a:pPr>
                <a:defRPr/>
              </a:pPr>
              <a:t>1/12/2010</a:t>
            </a:fld>
            <a:endParaRPr lang="en-US" dirty="0"/>
          </a:p>
        </p:txBody>
      </p:sp>
      <p:sp>
        <p:nvSpPr>
          <p:cNvPr id="6" name="Footer Placeholder 5"/>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7" name="Slide Number Placeholder 6"/>
          <p:cNvSpPr>
            <a:spLocks noGrp="1"/>
          </p:cNvSpPr>
          <p:nvPr>
            <p:ph type="sldNum" sz="quarter" idx="12"/>
          </p:nvPr>
        </p:nvSpPr>
        <p:spPr/>
        <p:txBody>
          <a:bodyPr/>
          <a:lstStyle/>
          <a:p>
            <a:pPr>
              <a:defRPr/>
            </a:pPr>
            <a:fld id="{44A4EF31-84CB-4E54-BD70-F592DD5C35EF}"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tIns="9144" bIns="9144" anchor="b"/>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2F94FCD2-BDC1-45B9-B0CF-C852F5E0E245}" type="datetime1">
              <a:rPr lang="en-US" smtClean="0"/>
              <a:pPr>
                <a:defRPr/>
              </a:pPr>
              <a:t>1/12/2010</a:t>
            </a:fld>
            <a:endParaRPr lang="en-US" dirty="0"/>
          </a:p>
        </p:txBody>
      </p:sp>
      <p:sp>
        <p:nvSpPr>
          <p:cNvPr id="8" name="Footer Placeholder 7"/>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9" name="Slide Number Placeholder 8"/>
          <p:cNvSpPr>
            <a:spLocks noGrp="1"/>
          </p:cNvSpPr>
          <p:nvPr>
            <p:ph type="sldNum" sz="quarter" idx="12"/>
          </p:nvPr>
        </p:nvSpPr>
        <p:spPr/>
        <p:txBody>
          <a:bodyPr/>
          <a:lstStyle/>
          <a:p>
            <a:pPr>
              <a:defRPr/>
            </a:pPr>
            <a:fld id="{7AA65424-0EFC-42A6-90D7-AEE8F89E2D85}"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tIns="9144" bIns="9144" anchor="b"/>
          <a:lstStyle>
            <a:lvl1pPr>
              <a:defRPr sz="4800" cap="none" baseline="0">
                <a:effectLst>
                  <a:outerShdw blurRad="30000" dist="30000" dir="2700000" algn="tl" rotWithShape="0">
                    <a:schemeClr val="bg2">
                      <a:shade val="45000"/>
                      <a:satMod val="150000"/>
                      <a:alpha val="90000"/>
                    </a:schemeClr>
                  </a:outerShdw>
                </a:effectLst>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33AACA4D-41C6-4191-AEEF-C1E61670825C}" type="datetime1">
              <a:rPr lang="en-US" smtClean="0"/>
              <a:pPr>
                <a:defRPr/>
              </a:pPr>
              <a:t>1/12/2010</a:t>
            </a:fld>
            <a:endParaRPr lang="en-US" dirty="0"/>
          </a:p>
        </p:txBody>
      </p:sp>
      <p:sp>
        <p:nvSpPr>
          <p:cNvPr id="4" name="Footer Placeholder 3"/>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5" name="Slide Number Placeholder 4"/>
          <p:cNvSpPr>
            <a:spLocks noGrp="1"/>
          </p:cNvSpPr>
          <p:nvPr>
            <p:ph type="sldNum" sz="quarter" idx="12"/>
          </p:nvPr>
        </p:nvSpPr>
        <p:spPr/>
        <p:txBody>
          <a:bodyPr/>
          <a:lstStyle/>
          <a:p>
            <a:pPr>
              <a:defRPr/>
            </a:pPr>
            <a:fld id="{D0CB2B75-0CA1-4C3E-AA46-141ED3B662AC}"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4D58272D-B34A-4621-A7F2-712A1240C334}" type="datetime1">
              <a:rPr lang="en-US" smtClean="0"/>
              <a:pPr>
                <a:defRPr/>
              </a:pPr>
              <a:t>1/12/2010</a:t>
            </a:fld>
            <a:endParaRPr lang="en-US" dirty="0"/>
          </a:p>
        </p:txBody>
      </p:sp>
      <p:sp>
        <p:nvSpPr>
          <p:cNvPr id="3" name="Footer Placeholder 2"/>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4" name="Slide Number Placeholder 3"/>
          <p:cNvSpPr>
            <a:spLocks noGrp="1"/>
          </p:cNvSpPr>
          <p:nvPr>
            <p:ph type="sldNum" sz="quarter" idx="12"/>
          </p:nvPr>
        </p:nvSpPr>
        <p:spPr/>
        <p:txBody>
          <a:bodyPr/>
          <a:lstStyle/>
          <a:p>
            <a:pPr>
              <a:defRPr/>
            </a:pPr>
            <a:fld id="{8A5C9D3B-8C7A-4FBB-914B-3E7CE05F6ACC}"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nchor="b"/>
          <a:lstStyle>
            <a:lvl1pPr algn="l">
              <a:buNone/>
              <a:defRPr sz="5000" b="1"/>
            </a:lvl1pPr>
          </a:lstStyle>
          <a:p>
            <a:r>
              <a:rPr lang="en-US" smtClean="0"/>
              <a:t>Click to edit Master title style</a:t>
            </a:r>
            <a:endParaRPr lang="en-US" dirty="0"/>
          </a:p>
        </p:txBody>
      </p:sp>
      <p:sp>
        <p:nvSpPr>
          <p:cNvPr id="3" name="Text Placeholder 2"/>
          <p:cNvSpPr>
            <a:spLocks noGrp="1"/>
          </p:cNvSpPr>
          <p:nvPr>
            <p:ph type="body" idx="2"/>
          </p:nvPr>
        </p:nvSpPr>
        <p:spPr>
          <a:xfrm>
            <a:off x="457200" y="1133856"/>
            <a:ext cx="2590800" cy="5181600"/>
          </a:xfrm>
        </p:spPr>
        <p:txBody>
          <a:bodyPr lIns="45720" t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9FCEBF7C-8AAB-4FD6-BC42-D234B5339F57}" type="datetime1">
              <a:rPr lang="en-US" smtClean="0"/>
              <a:pPr>
                <a:defRPr/>
              </a:pPr>
              <a:t>1/12/2010</a:t>
            </a:fld>
            <a:endParaRPr lang="en-US" dirty="0"/>
          </a:p>
        </p:txBody>
      </p:sp>
      <p:sp>
        <p:nvSpPr>
          <p:cNvPr id="6" name="Footer Placeholder 5"/>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7" name="Slide Number Placeholder 6"/>
          <p:cNvSpPr>
            <a:spLocks noGrp="1"/>
          </p:cNvSpPr>
          <p:nvPr>
            <p:ph type="sldNum" sz="quarter" idx="12"/>
          </p:nvPr>
        </p:nvSpPr>
        <p:spPr/>
        <p:txBody>
          <a:bodyPr/>
          <a:lstStyle/>
          <a:p>
            <a:pPr>
              <a:defRPr/>
            </a:pPr>
            <a:fld id="{22F0F179-56B8-4D6D-BD28-D41DDAA4C5DA}"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nchor="b"/>
          <a:lstStyle>
            <a:lvl1pPr algn="r">
              <a:buNone/>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lstStyle>
            <a:lvl1pPr>
              <a:buNone/>
              <a:defRPr sz="3200"/>
            </a:lvl1pPr>
          </a:lstStyle>
          <a:p>
            <a:r>
              <a:rPr lang="en-US" dirty="0" smtClean="0"/>
              <a:t>Click icon to add picture</a:t>
            </a:r>
            <a:endParaRPr lang="en-US" dirty="0"/>
          </a:p>
        </p:txBody>
      </p:sp>
      <p:sp>
        <p:nvSpPr>
          <p:cNvPr id="4" name="Text Placeholder 3"/>
          <p:cNvSpPr>
            <a:spLocks noGrp="1"/>
          </p:cNvSpPr>
          <p:nvPr>
            <p:ph type="body" sz="half" idx="2"/>
          </p:nvPr>
        </p:nvSpPr>
        <p:spPr>
          <a:xfrm>
            <a:off x="376240" y="2543176"/>
            <a:ext cx="3429000" cy="914400"/>
          </a:xfrm>
        </p:spPr>
        <p:txBody>
          <a:bodyPr lIns="0" tIns="0" rIns="0" bIns="0" anchor="t"/>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5974C19-6A6B-481B-9E05-44C578776246}" type="datetime1">
              <a:rPr lang="en-US" smtClean="0"/>
              <a:pPr>
                <a:defRPr/>
              </a:pPr>
              <a:t>1/12/2010</a:t>
            </a:fld>
            <a:endParaRPr lang="en-US" dirty="0"/>
          </a:p>
        </p:txBody>
      </p:sp>
      <p:sp>
        <p:nvSpPr>
          <p:cNvPr id="6" name="Footer Placeholder 5"/>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7" name="Slide Number Placeholder 6"/>
          <p:cNvSpPr>
            <a:spLocks noGrp="1"/>
          </p:cNvSpPr>
          <p:nvPr>
            <p:ph type="sldNum" sz="quarter" idx="12"/>
          </p:nvPr>
        </p:nvSpPr>
        <p:spPr>
          <a:xfrm>
            <a:off x="8153400" y="6356350"/>
            <a:ext cx="533400" cy="365125"/>
          </a:xfrm>
        </p:spPr>
        <p:txBody>
          <a:bodyPr/>
          <a:lstStyle/>
          <a:p>
            <a:pPr>
              <a:defRPr/>
            </a:pPr>
            <a:fld id="{32A61733-CDB2-4849-97C1-8EE759FF7609}"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en-US" smtClean="0"/>
              <a:t>Click to edit Master title style</a:t>
            </a:r>
            <a:endParaRPr lang="en-US" dirty="0"/>
          </a:p>
        </p:txBody>
      </p:sp>
      <p:sp>
        <p:nvSpPr>
          <p:cNvPr id="30" name="Text Placeholder 29"/>
          <p:cNvSpPr>
            <a:spLocks noGrp="1"/>
          </p:cNvSpPr>
          <p:nvPr>
            <p:ph type="body" idx="1"/>
          </p:nvPr>
        </p:nvSpPr>
        <p:spPr>
          <a:xfrm>
            <a:off x="457200" y="2179637"/>
            <a:ext cx="8229600" cy="4114800"/>
          </a:xfrm>
          <a:prstGeom prst="rect">
            <a:avLst/>
          </a:prstGeom>
        </p:spPr>
        <p:txBody>
          <a:bodyPr vert="horz" lIns="9144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a:solidFill>
                  <a:schemeClr val="tx2">
                    <a:shade val="50000"/>
                  </a:schemeClr>
                </a:solidFill>
              </a:defRPr>
            </a:lvl1pPr>
          </a:lstStyle>
          <a:p>
            <a:pPr>
              <a:defRPr/>
            </a:pPr>
            <a:fld id="{A4AD7C93-46EA-4694-835E-4C8D73F4800E}" type="datetime1">
              <a:rPr lang="en-US" smtClean="0"/>
              <a:pPr>
                <a:defRPr/>
              </a:pPr>
              <a:t>1/12/2010</a:t>
            </a:fld>
            <a:endParaRPr lang="en-US" dirty="0"/>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a:defRPr/>
            </a:pPr>
            <a:r>
              <a:rPr lang="en-US" dirty="0" smtClean="0"/>
              <a:t>Cyberlaw </a:t>
            </a:r>
            <a:r>
              <a:rPr lang="en-US" dirty="0" smtClean="0"/>
              <a:t>&amp; E-Commerce - J. Pittman</a:t>
            </a:r>
            <a:endParaRPr lang="en-US" dirty="0"/>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a:solidFill>
                  <a:schemeClr val="tx2">
                    <a:shade val="50000"/>
                  </a:schemeClr>
                </a:solidFill>
              </a:defRPr>
            </a:lvl1pPr>
          </a:lstStyle>
          <a:p>
            <a:pPr>
              <a:defRPr/>
            </a:pPr>
            <a:fld id="{F1D3DCB6-3C5B-4039-AE0A-C473ECA161F0}" type="slidenum">
              <a:rPr lang="en-US" smtClean="0"/>
              <a:pPr>
                <a:defRPr/>
              </a:pPr>
              <a:t>‹#›</a:t>
            </a:fld>
            <a:endParaRPr lang="en-US" dirty="0"/>
          </a:p>
        </p:txBody>
      </p:sp>
    </p:spTree>
  </p:cSld>
  <p:clrMap bg1="dk1" tx1="lt1" bg2="dk2" tx2="lt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hf hdr="0" dt="0"/>
  <p:txStyles>
    <p:titleStyle>
      <a:lvl1pPr algn="l" rtl="0" eaLnBrk="1" latinLnBrk="0" hangingPunct="1">
        <a:spcBef>
          <a:spcPct val="0"/>
        </a:spcBef>
        <a:buNone/>
        <a:defRPr sz="4800" b="1" kern="1200">
          <a:ln w="500">
            <a:solidFill>
              <a:schemeClr val="tx2">
                <a:shade val="20000"/>
                <a:satMod val="350000"/>
              </a:schemeClr>
            </a:solidFill>
          </a:ln>
          <a:solidFill>
            <a:schemeClr val="tx2">
              <a:tint val="100000"/>
              <a:satMod val="250000"/>
            </a:schemeClr>
          </a:solidFill>
          <a:effectLst>
            <a:outerShdw blurRad="30000" dist="30000" dir="2700000" algn="tl" rotWithShape="0">
              <a:schemeClr val="bg2">
                <a:shade val="45000"/>
                <a:satMod val="150000"/>
                <a:alpha val="90000"/>
              </a:schemeClr>
            </a:outerShdw>
          </a:effectLst>
          <a:latin typeface="+mj-lt"/>
          <a:ea typeface="+mj-ea"/>
          <a:cs typeface="+mj-cs"/>
        </a:defRPr>
      </a:lvl1pPr>
    </p:titleStyle>
    <p:bodyStyle>
      <a:lvl1pPr marL="320040" indent="-320040" algn="l" rtl="0" eaLnBrk="1" latinLnBrk="0" hangingPunct="1">
        <a:spcBef>
          <a:spcPct val="20000"/>
        </a:spcBef>
        <a:buClr>
          <a:schemeClr val="accent1"/>
        </a:buClr>
        <a:buSzPct val="70000"/>
        <a:buFont typeface="Wingdings 2"/>
        <a:buChar char=""/>
        <a:defRPr sz="3000" kern="1200">
          <a:solidFill>
            <a:schemeClr val="tx1"/>
          </a:solidFill>
          <a:latin typeface="+mn-lt"/>
          <a:ea typeface="+mn-ea"/>
          <a:cs typeface="+mn-cs"/>
        </a:defRPr>
      </a:lvl1pPr>
      <a:lvl2pPr marL="630936" indent="-274320" algn="l" rtl="0" eaLnBrk="1" latinLnBrk="0" hangingPunct="1">
        <a:spcBef>
          <a:spcPct val="20000"/>
        </a:spcBef>
        <a:buClr>
          <a:schemeClr val="accent2"/>
        </a:buClr>
        <a:buFont typeface="Wingdings 2"/>
        <a:buChar char=""/>
        <a:defRPr sz="2600" kern="1200">
          <a:solidFill>
            <a:schemeClr val="tx1"/>
          </a:solidFill>
          <a:latin typeface="+mn-lt"/>
          <a:ea typeface="+mn-ea"/>
          <a:cs typeface="+mn-cs"/>
        </a:defRPr>
      </a:lvl2pPr>
      <a:lvl3pPr marL="923544" indent="-274320" algn="l" rtl="0" eaLnBrk="1" latinLnBrk="0" hangingPunct="1">
        <a:spcBef>
          <a:spcPct val="20000"/>
        </a:spcBef>
        <a:buClr>
          <a:schemeClr val="accent3"/>
        </a:buClr>
        <a:buFont typeface="Wingdings 2"/>
        <a:buChar char=""/>
        <a:defRPr sz="2400" kern="1200">
          <a:solidFill>
            <a:schemeClr val="tx1"/>
          </a:solidFill>
          <a:latin typeface="+mn-lt"/>
          <a:ea typeface="+mn-ea"/>
          <a:cs typeface="+mn-cs"/>
        </a:defRPr>
      </a:lvl3pPr>
      <a:lvl4pPr marL="1188720" indent="-228600" algn="l" rtl="0" eaLnBrk="1" latinLnBrk="0" hangingPunct="1">
        <a:spcBef>
          <a:spcPct val="20000"/>
        </a:spcBef>
        <a:buClr>
          <a:schemeClr val="accent4"/>
        </a:buClr>
        <a:buFont typeface="Wingdings 2"/>
        <a:buChar char=""/>
        <a:defRPr sz="2200" kern="1200">
          <a:solidFill>
            <a:schemeClr val="tx1"/>
          </a:solidFill>
          <a:latin typeface="+mn-lt"/>
          <a:ea typeface="+mn-ea"/>
          <a:cs typeface="+mn-cs"/>
        </a:defRPr>
      </a:lvl4pPr>
      <a:lvl5pPr marL="1426464" indent="-22860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randfinance.com/Uploads/pdfs/Top100UpdateRepor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hazzardandhore.com/docs/papers/lw26.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8229600" cy="2167128"/>
          </a:xfrm>
        </p:spPr>
        <p:txBody>
          <a:bodyPr/>
          <a:lstStyle/>
          <a:p>
            <a:pPr fontAlgn="auto">
              <a:spcAft>
                <a:spcPts val="0"/>
              </a:spcAft>
              <a:defRPr/>
            </a:pPr>
            <a:r>
              <a:rPr lang="en-US" dirty="0" smtClean="0">
                <a:solidFill>
                  <a:schemeClr val="tx1">
                    <a:alpha val="90000"/>
                  </a:schemeClr>
                </a:solidFill>
              </a:rPr>
              <a:t>Cyberlaw &amp; E-Commerce</a:t>
            </a:r>
            <a:endParaRPr lang="en-US" dirty="0">
              <a:solidFill>
                <a:schemeClr val="tx1">
                  <a:alpha val="90000"/>
                </a:schemeClr>
              </a:solidFill>
            </a:endParaRPr>
          </a:p>
        </p:txBody>
      </p:sp>
      <p:sp>
        <p:nvSpPr>
          <p:cNvPr id="5123" name="Subtitle 2"/>
          <p:cNvSpPr>
            <a:spLocks noGrp="1"/>
          </p:cNvSpPr>
          <p:nvPr>
            <p:ph type="subTitle" idx="1"/>
          </p:nvPr>
        </p:nvSpPr>
        <p:spPr>
          <a:xfrm>
            <a:off x="2590800" y="3048000"/>
            <a:ext cx="5159749" cy="1447800"/>
          </a:xfrm>
        </p:spPr>
        <p:txBody>
          <a:bodyPr>
            <a:normAutofit fontScale="77500" lnSpcReduction="20000"/>
          </a:bodyPr>
          <a:lstStyle/>
          <a:p>
            <a:r>
              <a:rPr lang="en-US" sz="4300" dirty="0" smtClean="0"/>
              <a:t>Class </a:t>
            </a:r>
            <a:r>
              <a:rPr lang="en-US" sz="4300" dirty="0" smtClean="0"/>
              <a:t>Topic</a:t>
            </a:r>
          </a:p>
          <a:p>
            <a:r>
              <a:rPr lang="en-US" sz="4300" dirty="0" smtClean="0"/>
              <a:t>Intangible Asset Valuation</a:t>
            </a:r>
            <a:endParaRPr lang="en-US" sz="4300" dirty="0" smtClean="0"/>
          </a:p>
          <a:p>
            <a:r>
              <a:rPr lang="en-US" sz="4300" dirty="0" smtClean="0"/>
              <a:t>January 12, 2010</a:t>
            </a:r>
          </a:p>
          <a:p>
            <a:endParaRPr lang="en-US" sz="3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Intangible Assets</a:t>
            </a:r>
            <a:endParaRPr lang="en-US" dirty="0"/>
          </a:p>
        </p:txBody>
      </p:sp>
      <p:sp>
        <p:nvSpPr>
          <p:cNvPr id="3" name="Content Placeholder 2"/>
          <p:cNvSpPr>
            <a:spLocks noGrp="1"/>
          </p:cNvSpPr>
          <p:nvPr>
            <p:ph idx="1"/>
          </p:nvPr>
        </p:nvSpPr>
        <p:spPr/>
        <p:txBody>
          <a:bodyPr/>
          <a:lstStyle/>
          <a:p>
            <a:r>
              <a:rPr lang="en-US" dirty="0" smtClean="0"/>
              <a:t>The focus of Cyberlaw and E-Commerce is on intangible assets in the business community</a:t>
            </a:r>
          </a:p>
          <a:p>
            <a:r>
              <a:rPr lang="en-US" dirty="0" smtClean="0"/>
              <a:t>The following introductory materials provide some context on the value of intangible assets</a:t>
            </a:r>
            <a:endParaRPr lang="en-US" dirty="0" smtClean="0"/>
          </a:p>
          <a:p>
            <a:endParaRPr lang="en-US" dirty="0" smtClean="0"/>
          </a:p>
        </p:txBody>
      </p:sp>
      <p:sp>
        <p:nvSpPr>
          <p:cNvPr id="4" name="Footer Placeholder 3"/>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Appraising Intangible Assets from the Viewpoint of Value </a:t>
            </a:r>
            <a:r>
              <a:rPr lang="en-US" dirty="0" smtClean="0"/>
              <a:t>Drivers*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“Intellectual </a:t>
            </a:r>
            <a:r>
              <a:rPr lang="en-US" dirty="0" smtClean="0"/>
              <a:t>capital or intangible assets are recognized as the most important assets of many of the world’s largest and most powerful companies; it is the foundation for the market dominance and continuing profitability of leading corporations</a:t>
            </a:r>
            <a:r>
              <a:rPr lang="en-US" dirty="0" smtClean="0"/>
              <a:t>.”</a:t>
            </a:r>
          </a:p>
          <a:p>
            <a:pPr>
              <a:buNone/>
            </a:pPr>
            <a:r>
              <a:rPr lang="en-US" i="1" dirty="0" smtClean="0"/>
              <a:t>	Id</a:t>
            </a:r>
            <a:r>
              <a:rPr lang="en-US" dirty="0" smtClean="0"/>
              <a:t>. </a:t>
            </a:r>
            <a:r>
              <a:rPr lang="en-US" dirty="0" smtClean="0"/>
              <a:t>a</a:t>
            </a:r>
            <a:r>
              <a:rPr lang="en-US" dirty="0" smtClean="0"/>
              <a:t>t 679</a:t>
            </a:r>
            <a:endParaRPr lang="en-US" dirty="0" smtClean="0"/>
          </a:p>
          <a:p>
            <a:endParaRPr lang="en-US" dirty="0" smtClean="0"/>
          </a:p>
          <a:p>
            <a:endParaRPr lang="en-US" dirty="0" smtClean="0"/>
          </a:p>
          <a:p>
            <a:r>
              <a:rPr lang="en-US" dirty="0" smtClean="0"/>
              <a:t>*</a:t>
            </a:r>
            <a:r>
              <a:rPr lang="en-US" dirty="0" smtClean="0"/>
              <a:t>Grace T. R. Lin and Jerry Y. H. Tang, </a:t>
            </a:r>
            <a:r>
              <a:rPr lang="en-US" i="1" dirty="0" smtClean="0"/>
              <a:t>Journal of Business Ethics</a:t>
            </a:r>
            <a:r>
              <a:rPr lang="en-US" dirty="0" smtClean="0"/>
              <a:t> (2009) 88:679–689</a:t>
            </a:r>
          </a:p>
          <a:p>
            <a:endParaRPr lang="en-US" dirty="0"/>
          </a:p>
        </p:txBody>
      </p:sp>
      <p:sp>
        <p:nvSpPr>
          <p:cNvPr id="4" name="Footer Placeholder 3"/>
          <p:cNvSpPr>
            <a:spLocks noGrp="1"/>
          </p:cNvSpPr>
          <p:nvPr>
            <p:ph type="ftr" sz="quarter" idx="11"/>
          </p:nvPr>
        </p:nvSpPr>
        <p:spPr/>
        <p:txBody>
          <a:bodyPr/>
          <a:lstStyle/>
          <a:p>
            <a:pPr>
              <a:defRPr/>
            </a:pPr>
            <a:r>
              <a:rPr lang="en-US" smtClean="0"/>
              <a:t>Cyberlaw &amp;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Appraising Intangible Assets from the Viewpoint of Value </a:t>
            </a:r>
            <a:r>
              <a:rPr lang="en-US" dirty="0" smtClean="0"/>
              <a:t>Drivers</a:t>
            </a:r>
            <a:endParaRPr lang="en-US" dirty="0"/>
          </a:p>
        </p:txBody>
      </p:sp>
      <p:sp>
        <p:nvSpPr>
          <p:cNvPr id="3" name="Content Placeholder 2"/>
          <p:cNvSpPr>
            <a:spLocks noGrp="1"/>
          </p:cNvSpPr>
          <p:nvPr>
            <p:ph idx="1"/>
          </p:nvPr>
        </p:nvSpPr>
        <p:spPr/>
        <p:txBody>
          <a:bodyPr>
            <a:normAutofit/>
          </a:bodyPr>
          <a:lstStyle/>
          <a:p>
            <a:r>
              <a:rPr lang="en-US" dirty="0" smtClean="0"/>
              <a:t>“Meanwhile</a:t>
            </a:r>
            <a:r>
              <a:rPr lang="en-US" dirty="0" smtClean="0"/>
              <a:t>, one of the most vexing problems in business valuation is the issue of valuing intangible assets. They come in many forms, including patents and trademarks, copyrights, mailing lists, exclusive contracts, royalty agreements, work-in-progress, proprietary designs, and many </a:t>
            </a:r>
            <a:r>
              <a:rPr lang="en-US" dirty="0" smtClean="0"/>
              <a:t>others.”</a:t>
            </a:r>
          </a:p>
          <a:p>
            <a:pPr>
              <a:buNone/>
            </a:pPr>
            <a:r>
              <a:rPr lang="en-US" i="1" dirty="0" smtClean="0"/>
              <a:t>	Id</a:t>
            </a:r>
            <a:r>
              <a:rPr lang="en-US" dirty="0" smtClean="0"/>
              <a:t>. at</a:t>
            </a:r>
            <a:r>
              <a:rPr lang="en-US" dirty="0" smtClean="0"/>
              <a:t> 679</a:t>
            </a:r>
            <a:endParaRPr lang="en-US" dirty="0"/>
          </a:p>
        </p:txBody>
      </p:sp>
      <p:sp>
        <p:nvSpPr>
          <p:cNvPr id="4" name="Footer Placeholder 3"/>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Appraising Intangible Assets from the Viewpoint of Value Drivers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a:t>
            </a:r>
            <a:r>
              <a:rPr lang="en-US" dirty="0" smtClean="0"/>
              <a:t>accounting and finance conventions of the industrial age are effective at valuing tangible assets, but they largely ignore the value of harder-to-quantify assets, such as employee satisfaction, learning, R&amp;D effectiveness, and customer loyalty (Mathis and Jackson, 2003). In the information age, intangible assets are far more important than the tangible assets that traditional accounting systems were designed to </a:t>
            </a:r>
            <a:r>
              <a:rPr lang="en-US" dirty="0" smtClean="0"/>
              <a:t>measure.”</a:t>
            </a:r>
          </a:p>
          <a:p>
            <a:pPr>
              <a:buNone/>
            </a:pPr>
            <a:r>
              <a:rPr lang="en-US" dirty="0" smtClean="0"/>
              <a:t>	</a:t>
            </a:r>
            <a:r>
              <a:rPr lang="en-US" i="1" dirty="0" smtClean="0"/>
              <a:t>Id</a:t>
            </a:r>
            <a:r>
              <a:rPr lang="en-US" dirty="0" smtClean="0"/>
              <a:t>. </a:t>
            </a:r>
            <a:r>
              <a:rPr lang="en-US" dirty="0" smtClean="0"/>
              <a:t>a</a:t>
            </a:r>
            <a:r>
              <a:rPr lang="en-US" dirty="0" smtClean="0"/>
              <a:t>t </a:t>
            </a:r>
            <a:r>
              <a:rPr lang="en-US" dirty="0" smtClean="0"/>
              <a:t>680</a:t>
            </a:r>
            <a:endParaRPr lang="en-US" dirty="0"/>
          </a:p>
        </p:txBody>
      </p:sp>
      <p:sp>
        <p:nvSpPr>
          <p:cNvPr id="4" name="Footer Placeholder 3"/>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Intangible Asset Valuation</a:t>
            </a:r>
            <a:endParaRPr lang="en-US" dirty="0"/>
          </a:p>
        </p:txBody>
      </p:sp>
      <p:sp>
        <p:nvSpPr>
          <p:cNvPr id="3" name="Content Placeholder 2"/>
          <p:cNvSpPr>
            <a:spLocks noGrp="1"/>
          </p:cNvSpPr>
          <p:nvPr>
            <p:ph idx="1"/>
          </p:nvPr>
        </p:nvSpPr>
        <p:spPr/>
        <p:txBody>
          <a:bodyPr>
            <a:normAutofit/>
          </a:bodyPr>
          <a:lstStyle/>
          <a:p>
            <a:r>
              <a:rPr lang="en-US" b="1" dirty="0" smtClean="0"/>
              <a:t>One extensive approach to intangible asset valuation is produced by Brand Finance</a:t>
            </a:r>
            <a:endParaRPr lang="en-US" b="1" dirty="0" smtClean="0">
              <a:hlinkClick r:id="rId2"/>
            </a:endParaRPr>
          </a:p>
          <a:p>
            <a:r>
              <a:rPr lang="en-US" b="1" dirty="0" smtClean="0"/>
              <a:t>See </a:t>
            </a:r>
            <a:r>
              <a:rPr lang="en-US" b="1" dirty="0" smtClean="0"/>
              <a:t>the </a:t>
            </a:r>
            <a:r>
              <a:rPr lang="en-US" b="1" dirty="0" smtClean="0">
                <a:hlinkClick r:id="rId2"/>
              </a:rPr>
              <a:t>BRANDFINANCE</a:t>
            </a:r>
            <a:r>
              <a:rPr lang="en-US" b="1" dirty="0" smtClean="0">
                <a:hlinkClick r:id="rId2"/>
              </a:rPr>
              <a:t>™ Global 500</a:t>
            </a:r>
            <a:endParaRPr lang="en-US" b="1" dirty="0" smtClean="0"/>
          </a:p>
          <a:p>
            <a:r>
              <a:rPr lang="en-US" b="1" dirty="0" smtClean="0"/>
              <a:t>We will look specifically at pages 13, 16, 58 and 59 of the above report</a:t>
            </a:r>
            <a:endParaRPr lang="en-US" b="1" dirty="0" smtClean="0"/>
          </a:p>
        </p:txBody>
      </p:sp>
      <p:sp>
        <p:nvSpPr>
          <p:cNvPr id="4" name="Footer Placeholder 3"/>
          <p:cNvSpPr>
            <a:spLocks noGrp="1"/>
          </p:cNvSpPr>
          <p:nvPr>
            <p:ph type="ftr" sz="quarter" idx="11"/>
          </p:nvPr>
        </p:nvSpPr>
        <p:spPr/>
        <p:txBody>
          <a:bodyPr/>
          <a:lstStyle/>
          <a:p>
            <a:pPr>
              <a:defRPr/>
            </a:pPr>
            <a:r>
              <a:rPr lang="en-US" dirty="0" smtClean="0"/>
              <a:t>Cyberlaw </a:t>
            </a:r>
            <a:r>
              <a:rPr lang="en-US" dirty="0" smtClean="0"/>
              <a:t>&amp;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Coca-Cola </a:t>
            </a:r>
            <a:r>
              <a:rPr lang="en-US" dirty="0" smtClean="0"/>
              <a:t>History</a:t>
            </a:r>
            <a:endParaRPr lang="en-US" dirty="0"/>
          </a:p>
        </p:txBody>
      </p:sp>
      <p:sp>
        <p:nvSpPr>
          <p:cNvPr id="3" name="Content Placeholder 2"/>
          <p:cNvSpPr>
            <a:spLocks noGrp="1"/>
          </p:cNvSpPr>
          <p:nvPr>
            <p:ph idx="1"/>
          </p:nvPr>
        </p:nvSpPr>
        <p:spPr/>
        <p:txBody>
          <a:bodyPr/>
          <a:lstStyle/>
          <a:p>
            <a:r>
              <a:rPr lang="en-US" dirty="0" smtClean="0"/>
              <a:t>For an interesting treatment of the value of the Coca- Cola brand, see the 1997 article </a:t>
            </a:r>
            <a:r>
              <a:rPr lang="en-US" b="1" dirty="0" smtClean="0">
                <a:hlinkClick r:id="rId2"/>
              </a:rPr>
              <a:t>Coke trade-mark always the real thing</a:t>
            </a:r>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Cyberlaw &amp; E-Commerce - J. Pittman</a:t>
            </a:r>
            <a:endParaRPr lang="en-US" dirty="0"/>
          </a:p>
        </p:txBody>
      </p:sp>
      <p:sp>
        <p:nvSpPr>
          <p:cNvPr id="5" name="Slide Number Placeholder 4"/>
          <p:cNvSpPr>
            <a:spLocks noGrp="1"/>
          </p:cNvSpPr>
          <p:nvPr>
            <p:ph type="sldNum" sz="quarter" idx="12"/>
          </p:nvPr>
        </p:nvSpPr>
        <p:spPr/>
        <p:txBody>
          <a:bodyPr/>
          <a:lstStyle/>
          <a:p>
            <a:pPr>
              <a:defRPr/>
            </a:pPr>
            <a:fld id="{D8236F70-2FE1-427A-9CC3-F99B30EB169A}" type="slidenum">
              <a:rPr lang="en-US" smtClean="0"/>
              <a:pPr>
                <a:defRPr/>
              </a:pPr>
              <a:t>7</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Deluxe</Template>
  <TotalTime>1923</TotalTime>
  <Words>341</Words>
  <Application>Microsoft Office PowerPoint</Application>
  <PresentationFormat>On-screen Show (4:3)</PresentationFormat>
  <Paragraphs>37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Deluxe</vt:lpstr>
      <vt:lpstr>Cyberlaw &amp; E-Commerce</vt:lpstr>
      <vt:lpstr>Intangible Assets</vt:lpstr>
      <vt:lpstr>Appraising Intangible Assets from the Viewpoint of Value Drivers*</vt:lpstr>
      <vt:lpstr>Appraising Intangible Assets from the Viewpoint of Value Drivers</vt:lpstr>
      <vt:lpstr>Appraising Intangible Assets from the Viewpoint of Value Drivers</vt:lpstr>
      <vt:lpstr>Intangible Asset Valuation</vt:lpstr>
      <vt:lpstr>Coca-Cola History</vt:lpstr>
    </vt:vector>
  </TitlesOfParts>
  <Company>Arkansas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pittman</dc:creator>
  <cp:lastModifiedBy>pittman</cp:lastModifiedBy>
  <cp:revision>198</cp:revision>
  <dcterms:created xsi:type="dcterms:W3CDTF">2008-08-25T18:29:18Z</dcterms:created>
  <dcterms:modified xsi:type="dcterms:W3CDTF">2010-01-12T19:34:09Z</dcterms:modified>
</cp:coreProperties>
</file>