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2"/>
  </p:handoutMasterIdLst>
  <p:sldIdLst>
    <p:sldId id="273" r:id="rId2"/>
    <p:sldId id="283" r:id="rId3"/>
    <p:sldId id="275" r:id="rId4"/>
    <p:sldId id="276" r:id="rId5"/>
    <p:sldId id="278" r:id="rId6"/>
    <p:sldId id="277" r:id="rId7"/>
    <p:sldId id="279" r:id="rId8"/>
    <p:sldId id="263" r:id="rId9"/>
    <p:sldId id="256" r:id="rId10"/>
    <p:sldId id="258" r:id="rId11"/>
    <p:sldId id="257" r:id="rId12"/>
    <p:sldId id="261" r:id="rId13"/>
    <p:sldId id="262" r:id="rId14"/>
    <p:sldId id="260" r:id="rId15"/>
    <p:sldId id="259" r:id="rId16"/>
    <p:sldId id="282" r:id="rId17"/>
    <p:sldId id="284" r:id="rId18"/>
    <p:sldId id="286" r:id="rId19"/>
    <p:sldId id="287" r:id="rId20"/>
    <p:sldId id="288" r:id="rId21"/>
    <p:sldId id="289" r:id="rId22"/>
    <p:sldId id="290" r:id="rId23"/>
    <p:sldId id="291" r:id="rId24"/>
    <p:sldId id="300" r:id="rId25"/>
    <p:sldId id="295" r:id="rId26"/>
    <p:sldId id="292" r:id="rId27"/>
    <p:sldId id="293" r:id="rId28"/>
    <p:sldId id="294" r:id="rId29"/>
    <p:sldId id="296" r:id="rId30"/>
    <p:sldId id="29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99FF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9541E-2865-4961-A01C-72582C2FB6E4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771AB-FD1F-47B2-A017-53C1F9B3E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8D518FD-7D6F-44CE-AF7A-00A996236DCC}" type="datetimeFigureOut">
              <a:rPr lang="en-US" smtClean="0"/>
              <a:pPr/>
              <a:t>10/30/2008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851D13A-76C8-4189-80EB-C0F8846DA5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3352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College of Business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Oral </a:t>
            </a:r>
            <a:r>
              <a:rPr lang="en-US" dirty="0" smtClean="0"/>
              <a:t>Communication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Brief Overview prepared by Dr. Terry Roach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usiness relaxe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2400" y="1676400"/>
            <a:ext cx="2971800" cy="38862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Business Relaxed</a:t>
            </a:r>
            <a:endParaRPr lang="en-US" dirty="0"/>
          </a:p>
        </p:txBody>
      </p:sp>
      <p:pic>
        <p:nvPicPr>
          <p:cNvPr id="5" name="Picture 4" descr="business casual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752600"/>
            <a:ext cx="2667000" cy="381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5400" y="56388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Bachrach, Dillards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su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2400" y="1447800"/>
            <a:ext cx="2743200" cy="3581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Casual</a:t>
            </a:r>
            <a:endParaRPr lang="en-US" dirty="0"/>
          </a:p>
        </p:txBody>
      </p:sp>
      <p:pic>
        <p:nvPicPr>
          <p:cNvPr id="5" name="Picture 4" descr="casual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1" y="1852612"/>
            <a:ext cx="2362200" cy="31527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0600" y="5410200"/>
            <a:ext cx="541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Bachrach,  Dillards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usiness Semi formal wom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1400" y="1752600"/>
            <a:ext cx="2895600" cy="4038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Business</a:t>
            </a:r>
            <a:endParaRPr lang="en-US" dirty="0"/>
          </a:p>
        </p:txBody>
      </p:sp>
      <p:pic>
        <p:nvPicPr>
          <p:cNvPr id="5" name="Picture 4" descr="women busin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752600"/>
            <a:ext cx="3276600" cy="4038600"/>
          </a:xfrm>
          <a:prstGeom prst="rect">
            <a:avLst/>
          </a:prstGeom>
        </p:spPr>
      </p:pic>
      <p:pic>
        <p:nvPicPr>
          <p:cNvPr id="6" name="Picture 5" descr="Women business 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1828800"/>
            <a:ext cx="3352800" cy="396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52600" y="58674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Dillards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omen business casu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10200" y="1905000"/>
            <a:ext cx="2667000" cy="37338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Business Casual</a:t>
            </a:r>
            <a:endParaRPr lang="en-US" dirty="0"/>
          </a:p>
        </p:txBody>
      </p:sp>
      <p:pic>
        <p:nvPicPr>
          <p:cNvPr id="5" name="Picture 4" descr="business casual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905000"/>
            <a:ext cx="2743200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1200" y="57150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Dillards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usiness relaxed wom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000" y="1524000"/>
            <a:ext cx="3022600" cy="3962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Business Relaxed</a:t>
            </a:r>
            <a:endParaRPr lang="en-US" dirty="0"/>
          </a:p>
        </p:txBody>
      </p:sp>
      <p:pic>
        <p:nvPicPr>
          <p:cNvPr id="5" name="Picture 4" descr="women casual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676400"/>
            <a:ext cx="2514600" cy="3886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0" y="57912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Dillards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sual wom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24400" y="1524000"/>
            <a:ext cx="3276600" cy="3962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Casual</a:t>
            </a:r>
            <a:endParaRPr lang="en-US" dirty="0"/>
          </a:p>
        </p:txBody>
      </p:sp>
      <p:pic>
        <p:nvPicPr>
          <p:cNvPr id="5" name="Picture 4" descr="women Jeans.jpg"/>
          <p:cNvPicPr>
            <a:picLocks noChangeAspect="1"/>
          </p:cNvPicPr>
          <p:nvPr/>
        </p:nvPicPr>
        <p:blipFill>
          <a:blip r:embed="rId3"/>
          <a:srcRect r="75000" b="7692"/>
          <a:stretch>
            <a:fillRect/>
          </a:stretch>
        </p:blipFill>
        <p:spPr>
          <a:xfrm>
            <a:off x="1371600" y="1524000"/>
            <a:ext cx="1905000" cy="396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295400" y="56388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J. C. Penny, Dillards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40162"/>
          </a:xfrm>
        </p:spPr>
        <p:txBody>
          <a:bodyPr>
            <a:normAutofit/>
          </a:bodyPr>
          <a:lstStyle/>
          <a:p>
            <a:r>
              <a:rPr lang="en-US" sz="4800" dirty="0" smtClean="0"/>
              <a:t>Body: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200" dirty="0" smtClean="0"/>
              <a:t>Second Part of the Formal Presentation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“Tell me what you’re going to tell me.”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67000"/>
            <a:ext cx="7772400" cy="2144311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 smtClean="0"/>
              <a:t>Sources were quoted.  Source Credibility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Where (sources) did the information come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Articles, Interviews, Personal Experiences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Television, Movies, Training Programs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Books, Magazines, Handouts, Class notes</a:t>
            </a:r>
          </a:p>
          <a:p>
            <a:pPr algn="l"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838200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√</a:t>
            </a:r>
            <a:r>
              <a:rPr lang="en-US" sz="3600" dirty="0" smtClean="0"/>
              <a:t> Sources were quoted/  established credibility</a:t>
            </a:r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492691"/>
          </a:xfrm>
        </p:spPr>
        <p:txBody>
          <a:bodyPr/>
          <a:lstStyle/>
          <a:p>
            <a:r>
              <a:rPr lang="en-US" dirty="0" smtClean="0"/>
              <a:t>Points to be made: 1, 2, 3, or more</a:t>
            </a:r>
          </a:p>
          <a:p>
            <a:r>
              <a:rPr lang="en-US" dirty="0" smtClean="0"/>
              <a:t>Points are related</a:t>
            </a:r>
          </a:p>
          <a:p>
            <a:r>
              <a:rPr lang="en-US" dirty="0" smtClean="0"/>
              <a:t>Points are supported with sources</a:t>
            </a:r>
          </a:p>
          <a:p>
            <a:r>
              <a:rPr lang="en-US" dirty="0" smtClean="0"/>
              <a:t>Points support the Purpose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6858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√ Developed Each </a:t>
            </a:r>
            <a:r>
              <a:rPr lang="en-US" dirty="0" smtClean="0"/>
              <a:t>Point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797491"/>
          </a:xfrm>
        </p:spPr>
        <p:txBody>
          <a:bodyPr/>
          <a:lstStyle/>
          <a:p>
            <a:r>
              <a:rPr lang="en-US" dirty="0" smtClean="0"/>
              <a:t>FANBOYS: for, and, nor, because, or, yet, so.</a:t>
            </a:r>
          </a:p>
          <a:p>
            <a:r>
              <a:rPr lang="en-US" dirty="0" smtClean="0"/>
              <a:t>Although		Further</a:t>
            </a:r>
          </a:p>
          <a:p>
            <a:r>
              <a:rPr lang="en-US" dirty="0" smtClean="0"/>
              <a:t>Also 			Additionally</a:t>
            </a:r>
          </a:p>
          <a:p>
            <a:r>
              <a:rPr lang="en-US" dirty="0" smtClean="0"/>
              <a:t>In addition		Furthermore</a:t>
            </a:r>
          </a:p>
          <a:p>
            <a:r>
              <a:rPr lang="en-US" dirty="0" smtClean="0"/>
              <a:t>Hence			Thus</a:t>
            </a:r>
          </a:p>
          <a:p>
            <a:r>
              <a:rPr lang="en-US" dirty="0" smtClean="0"/>
              <a:t>Consequently		However</a:t>
            </a:r>
          </a:p>
          <a:p>
            <a:r>
              <a:rPr lang="en-US" dirty="0" smtClean="0"/>
              <a:t>Nevertheless		Therefore</a:t>
            </a:r>
          </a:p>
          <a:p>
            <a:r>
              <a:rPr lang="en-US" dirty="0" smtClean="0"/>
              <a:t>Nonetheless		On the other hand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609600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√ Used Transition between Points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3810000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Introduction: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First Part of the Formal Presentation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“Tell me what you’re going to tell me.”</a:t>
            </a:r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2959291"/>
          </a:xfrm>
        </p:spPr>
        <p:txBody>
          <a:bodyPr/>
          <a:lstStyle/>
          <a:p>
            <a:r>
              <a:rPr lang="en-US" dirty="0" smtClean="0"/>
              <a:t>Uses terms of the trade</a:t>
            </a:r>
          </a:p>
          <a:p>
            <a:r>
              <a:rPr lang="en-US" dirty="0" smtClean="0"/>
              <a:t>Knowledgeable</a:t>
            </a:r>
          </a:p>
          <a:p>
            <a:r>
              <a:rPr lang="en-US" dirty="0" smtClean="0"/>
              <a:t>Self-assured</a:t>
            </a:r>
          </a:p>
          <a:p>
            <a:r>
              <a:rPr lang="en-US" dirty="0" smtClean="0"/>
              <a:t>Has the support of the sources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2544762"/>
          </a:xfrm>
        </p:spPr>
        <p:txBody>
          <a:bodyPr>
            <a:normAutofit/>
          </a:bodyPr>
          <a:lstStyle/>
          <a:p>
            <a:r>
              <a:rPr lang="en-US" dirty="0" smtClean="0"/>
              <a:t>√ Appropriate </a:t>
            </a:r>
            <a:r>
              <a:rPr lang="en-US" dirty="0" smtClean="0"/>
              <a:t>language -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Spoke with professionalism, confidence, and </a:t>
            </a:r>
            <a:r>
              <a:rPr lang="en-US" dirty="0" smtClean="0"/>
              <a:t>authority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568891"/>
          </a:xfrm>
        </p:spPr>
        <p:txBody>
          <a:bodyPr/>
          <a:lstStyle/>
          <a:p>
            <a:r>
              <a:rPr lang="en-US" dirty="0" smtClean="0"/>
              <a:t>No “ums, uhs, ahs, and </a:t>
            </a:r>
            <a:r>
              <a:rPr lang="en-US" dirty="0" err="1" smtClean="0"/>
              <a:t>uhs</a:t>
            </a:r>
            <a:r>
              <a:rPr lang="en-US" dirty="0" smtClean="0"/>
              <a:t>, ands”</a:t>
            </a:r>
          </a:p>
          <a:p>
            <a:r>
              <a:rPr lang="en-US" dirty="0" smtClean="0"/>
              <a:t>Complete thoughts called sentences</a:t>
            </a:r>
          </a:p>
          <a:p>
            <a:pPr lvl="1"/>
            <a:r>
              <a:rPr lang="en-US" dirty="0" smtClean="0"/>
              <a:t>Subject-verb agreement</a:t>
            </a:r>
          </a:p>
          <a:p>
            <a:pPr lvl="2"/>
            <a:r>
              <a:rPr lang="en-US" dirty="0" smtClean="0"/>
              <a:t>They was, he don’t,  she seen</a:t>
            </a:r>
          </a:p>
          <a:p>
            <a:pPr lvl="1"/>
            <a:r>
              <a:rPr lang="en-US" dirty="0" smtClean="0"/>
              <a:t>Singular/plural subject-singular/plural possessive pronoun</a:t>
            </a:r>
          </a:p>
          <a:p>
            <a:pPr lvl="2"/>
            <a:r>
              <a:rPr lang="en-US" dirty="0" smtClean="0"/>
              <a:t>‘each-their, his/her-their, employees-his/her’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935162"/>
          </a:xfrm>
        </p:spPr>
        <p:txBody>
          <a:bodyPr>
            <a:normAutofit/>
          </a:bodyPr>
          <a:lstStyle/>
          <a:p>
            <a:r>
              <a:rPr lang="en-US" dirty="0" smtClean="0"/>
              <a:t>√ Good sentence structure</a:t>
            </a:r>
            <a:br>
              <a:rPr lang="en-US" dirty="0" smtClean="0"/>
            </a:br>
            <a:r>
              <a:rPr lang="en-US" dirty="0" smtClean="0"/>
              <a:t>    and grammar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1"/>
            <a:ext cx="8229600" cy="3962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 more than </a:t>
            </a:r>
            <a:r>
              <a:rPr lang="en-US" b="1" dirty="0" smtClean="0">
                <a:solidFill>
                  <a:srgbClr val="0070C0"/>
                </a:solidFill>
              </a:rPr>
              <a:t>three</a:t>
            </a:r>
            <a:r>
              <a:rPr lang="en-US" dirty="0" smtClean="0"/>
              <a:t> colors. </a:t>
            </a:r>
          </a:p>
          <a:p>
            <a:pPr lvl="1"/>
            <a:r>
              <a:rPr lang="en-US" dirty="0" smtClean="0"/>
              <a:t>Exceptions: themes, graphics, photos.</a:t>
            </a:r>
          </a:p>
          <a:p>
            <a:r>
              <a:rPr lang="en-US" dirty="0" smtClean="0"/>
              <a:t>No more than </a:t>
            </a:r>
            <a:r>
              <a:rPr lang="en-US" b="1" dirty="0" smtClean="0">
                <a:solidFill>
                  <a:srgbClr val="0070C0"/>
                </a:solidFill>
              </a:rPr>
              <a:t>three</a:t>
            </a:r>
            <a:r>
              <a:rPr lang="en-US" dirty="0" smtClean="0"/>
              <a:t> fonts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Seven</a:t>
            </a:r>
            <a:r>
              <a:rPr lang="en-US" dirty="0" smtClean="0"/>
              <a:t> Lines with </a:t>
            </a:r>
            <a:r>
              <a:rPr lang="en-US" b="1" dirty="0" smtClean="0">
                <a:solidFill>
                  <a:srgbClr val="0070C0"/>
                </a:solidFill>
              </a:rPr>
              <a:t>seven</a:t>
            </a:r>
            <a:r>
              <a:rPr lang="en-US" dirty="0" smtClean="0"/>
              <a:t> words</a:t>
            </a:r>
          </a:p>
          <a:p>
            <a:r>
              <a:rPr lang="en-US" dirty="0" smtClean="0"/>
              <a:t>No </a:t>
            </a:r>
            <a:r>
              <a:rPr lang="en-US" b="1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beside </a:t>
            </a:r>
            <a:r>
              <a:rPr lang="en-US" b="1" dirty="0" smtClean="0">
                <a:solidFill>
                  <a:srgbClr val="00B050"/>
                </a:solidFill>
              </a:rPr>
              <a:t>green</a:t>
            </a:r>
          </a:p>
          <a:p>
            <a:r>
              <a:rPr lang="en-US" dirty="0" smtClean="0"/>
              <a:t>Usually one slide for each minute</a:t>
            </a:r>
          </a:p>
          <a:p>
            <a:r>
              <a:rPr lang="en-US" dirty="0" smtClean="0"/>
              <a:t>Source credit on the slide</a:t>
            </a:r>
          </a:p>
          <a:p>
            <a:r>
              <a:rPr lang="en-US" dirty="0" smtClean="0"/>
              <a:t>Color families: orange/yellow, red/pink</a:t>
            </a:r>
          </a:p>
          <a:p>
            <a:r>
              <a:rPr lang="en-US" dirty="0" smtClean="0"/>
              <a:t>Uses blank screen to draw attention to self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477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√ Appropriate uses of PowerPoint</a:t>
            </a:r>
            <a:br>
              <a:rPr lang="en-US" dirty="0" smtClean="0"/>
            </a:br>
            <a:r>
              <a:rPr lang="en-US" dirty="0" smtClean="0"/>
              <a:t> (1 of 2)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291"/>
          </a:xfrm>
        </p:spPr>
        <p:txBody>
          <a:bodyPr/>
          <a:lstStyle/>
          <a:p>
            <a:r>
              <a:rPr lang="en-US" dirty="0" smtClean="0"/>
              <a:t>High contrast colors over low contrast colors</a:t>
            </a:r>
          </a:p>
          <a:p>
            <a:pPr lvl="1">
              <a:buNone/>
            </a:pP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√ Appropriate uses of PowerPoint</a:t>
            </a:r>
            <a:br>
              <a:rPr lang="en-US" dirty="0" smtClean="0"/>
            </a:br>
            <a:r>
              <a:rPr lang="en-US" dirty="0" smtClean="0"/>
              <a:t>(2 of 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 flipV="1">
            <a:off x="914399" y="2895600"/>
            <a:ext cx="7359095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High Contrast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 rot="10800000" flipV="1">
            <a:off x="914397" y="3890664"/>
            <a:ext cx="7391402" cy="923330"/>
          </a:xfrm>
          <a:prstGeom prst="rect">
            <a:avLst/>
          </a:prstGeom>
          <a:solidFill>
            <a:schemeClr val="accent3"/>
          </a:solidFill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>
                  <a:noFill/>
                </a:ln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</a:rPr>
              <a:t>Color families</a:t>
            </a:r>
            <a:endParaRPr lang="en-US" sz="5400" b="1" cap="all" spc="0" dirty="0">
              <a:ln w="0">
                <a:noFill/>
              </a:ln>
              <a:solidFill>
                <a:srgbClr val="FFFF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876800"/>
            <a:ext cx="7391400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L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effectLst/>
              </a:rPr>
              <a:t>ow Contrast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r>
              <a:rPr lang="en-US" dirty="0" smtClean="0"/>
              <a:t>Handouts</a:t>
            </a:r>
          </a:p>
          <a:p>
            <a:pPr lvl="1"/>
            <a:r>
              <a:rPr lang="en-US" dirty="0" smtClean="0"/>
              <a:t>When needed</a:t>
            </a:r>
          </a:p>
          <a:p>
            <a:r>
              <a:rPr lang="en-US" dirty="0" smtClean="0"/>
              <a:t>Boards and Flip Charts</a:t>
            </a:r>
          </a:p>
          <a:p>
            <a:pPr lvl="1"/>
            <a:r>
              <a:rPr lang="en-US" dirty="0" smtClean="0"/>
              <a:t>Professionally written: Get someone who can write for you</a:t>
            </a:r>
          </a:p>
          <a:p>
            <a:r>
              <a:rPr lang="en-US" dirty="0" smtClean="0"/>
              <a:t>Overhead Transparencies</a:t>
            </a:r>
          </a:p>
          <a:p>
            <a:r>
              <a:rPr lang="en-US" dirty="0" smtClean="0"/>
              <a:t>Electronic Presentations</a:t>
            </a:r>
          </a:p>
          <a:p>
            <a:pPr lvl="1"/>
            <a:r>
              <a:rPr lang="en-US" dirty="0" smtClean="0"/>
              <a:t>PowerPoint</a:t>
            </a:r>
          </a:p>
          <a:p>
            <a:r>
              <a:rPr lang="en-US" dirty="0" smtClean="0"/>
              <a:t>35 mm Slides</a:t>
            </a:r>
          </a:p>
          <a:p>
            <a:r>
              <a:rPr lang="en-US" dirty="0" smtClean="0"/>
              <a:t>Models or Physical Objects</a:t>
            </a:r>
          </a:p>
          <a:p>
            <a:pPr lvl="1"/>
            <a:r>
              <a:rPr lang="en-US" dirty="0" smtClean="0"/>
              <a:t>Safety  of items belongs with presenter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Visuals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not on the evaluation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</p:spPr>
        <p:txBody>
          <a:bodyPr>
            <a:normAutofit/>
          </a:bodyPr>
          <a:lstStyle/>
          <a:p>
            <a:r>
              <a:rPr lang="en-US" dirty="0" smtClean="0"/>
              <a:t>Closing: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Third part of the formal presentation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“Tell me what you told me.”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/>
          <a:lstStyle/>
          <a:p>
            <a:r>
              <a:rPr lang="en-US" dirty="0" smtClean="0"/>
              <a:t>Makes a statement of summary or closing</a:t>
            </a:r>
          </a:p>
          <a:p>
            <a:r>
              <a:rPr lang="en-US" dirty="0" smtClean="0"/>
              <a:t>Begins the ending statements that draw conclusions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630362"/>
          </a:xfrm>
        </p:spPr>
        <p:txBody>
          <a:bodyPr/>
          <a:lstStyle/>
          <a:p>
            <a:r>
              <a:rPr lang="en-US" dirty="0" smtClean="0"/>
              <a:t>√ Alert the audience to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/>
              <a:t>closing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summary reflects the points made in the Introduction and Body of the presentation</a:t>
            </a:r>
          </a:p>
          <a:p>
            <a:r>
              <a:rPr lang="en-US" dirty="0" smtClean="0"/>
              <a:t>Summary is a conclusion to the presentation with a course of intended action and or purpose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143000"/>
          </a:xfrm>
        </p:spPr>
        <p:txBody>
          <a:bodyPr/>
          <a:lstStyle/>
          <a:p>
            <a:r>
              <a:rPr lang="en-US" dirty="0" smtClean="0"/>
              <a:t>√ Appropriate summary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/>
          <a:lstStyle/>
          <a:p>
            <a:r>
              <a:rPr lang="en-US" dirty="0" smtClean="0"/>
              <a:t>Review/relist the one, two, three, or more points made in the presentation and the brief reason(s) why these points were made.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554162"/>
          </a:xfrm>
        </p:spPr>
        <p:txBody>
          <a:bodyPr>
            <a:normAutofit/>
          </a:bodyPr>
          <a:lstStyle/>
          <a:p>
            <a:r>
              <a:rPr lang="en-US" dirty="0" smtClean="0"/>
              <a:t>√ Reviewed/re-listed the main</a:t>
            </a:r>
            <a:br>
              <a:rPr lang="en-US" dirty="0" smtClean="0"/>
            </a:br>
            <a:r>
              <a:rPr lang="en-US" dirty="0" smtClean="0"/>
              <a:t>    points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time limit? Five minutes, ten minutes.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143000"/>
          </a:xfrm>
        </p:spPr>
        <p:txBody>
          <a:bodyPr/>
          <a:lstStyle/>
          <a:p>
            <a:r>
              <a:rPr lang="en-US" dirty="0" smtClean="0"/>
              <a:t>√ Time limit is met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8153400" cy="1066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√ Attention Getter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1905000"/>
            <a:ext cx="7772400" cy="3581400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600" dirty="0" smtClean="0"/>
              <a:t>Proverb or Anecdote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/>
              <a:t>Statistics or Shocking Statement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/>
              <a:t>Joke or Humor (appropriate)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/>
              <a:t>Headline or Related Story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r>
              <a:rPr lang="en-US" sz="3600" dirty="0" smtClean="0"/>
              <a:t>Reference to the Audience 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/>
              <a:t>Reference to the Occasion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Appropriate hand, eye, and other body language.</a:t>
            </a:r>
          </a:p>
          <a:p>
            <a:pPr lvl="1"/>
            <a:r>
              <a:rPr lang="en-US" dirty="0" smtClean="0"/>
              <a:t>Did the speaker look at his/her audience, use hands, arms, eyes, and/or stance to make positive or negative emphasis?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Maintained eye contact with audience.</a:t>
            </a:r>
          </a:p>
          <a:p>
            <a:pPr lvl="1"/>
            <a:r>
              <a:rPr lang="en-US" dirty="0" smtClean="0"/>
              <a:t>Did the speaker look more at his/her audience than at his/her PowerPoint and notes?</a:t>
            </a:r>
          </a:p>
          <a:p>
            <a:pPr lvl="1"/>
            <a:r>
              <a:rPr lang="en-US" dirty="0" smtClean="0"/>
              <a:t>Did the speaker read the presentation rather than tell it?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dirty="0" smtClean="0"/>
              <a:t>√ General delivery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34029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Need or Purpose for Presentation</a:t>
            </a:r>
          </a:p>
          <a:p>
            <a:r>
              <a:rPr lang="en-US" sz="3600" dirty="0" smtClean="0"/>
              <a:t>Establishes Rapport</a:t>
            </a:r>
          </a:p>
          <a:p>
            <a:r>
              <a:rPr lang="en-US" sz="3600" dirty="0" smtClean="0"/>
              <a:t>Tells the Order of the Presentation</a:t>
            </a: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√ Creates a Reason to Listen</a:t>
            </a:r>
            <a:endParaRPr lang="en-US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492691"/>
          </a:xfrm>
        </p:spPr>
        <p:txBody>
          <a:bodyPr/>
          <a:lstStyle/>
          <a:p>
            <a:r>
              <a:rPr lang="en-US" sz="3600" dirty="0" smtClean="0"/>
              <a:t>Main Idea</a:t>
            </a:r>
          </a:p>
          <a:p>
            <a:r>
              <a:rPr lang="en-US" sz="3600" dirty="0" smtClean="0"/>
              <a:t>What is to be Proved</a:t>
            </a:r>
          </a:p>
          <a:p>
            <a:r>
              <a:rPr lang="en-US" sz="3600" dirty="0" smtClean="0"/>
              <a:t>Assigned Topic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838200"/>
            <a:ext cx="8077200" cy="12192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√ States Central Idea</a:t>
            </a:r>
            <a:endParaRPr lang="en-US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1"/>
            <a:ext cx="8229600" cy="2895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Business Expects</a:t>
            </a:r>
          </a:p>
          <a:p>
            <a:r>
              <a:rPr lang="en-US" sz="3600" dirty="0" smtClean="0"/>
              <a:t>What the Professor Requires</a:t>
            </a:r>
          </a:p>
          <a:p>
            <a:r>
              <a:rPr lang="en-US" sz="3600" dirty="0" smtClean="0"/>
              <a:t>For the Topic</a:t>
            </a:r>
          </a:p>
          <a:p>
            <a:r>
              <a:rPr lang="en-US" sz="3600" dirty="0" smtClean="0"/>
              <a:t>For the Workplace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85800"/>
            <a:ext cx="8001000" cy="10668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√ Professional Attire</a:t>
            </a:r>
            <a:endParaRPr lang="en-US" sz="4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828800"/>
          </a:xfrm>
        </p:spPr>
        <p:txBody>
          <a:bodyPr/>
          <a:lstStyle/>
          <a:p>
            <a:r>
              <a:rPr lang="en-US" dirty="0" smtClean="0"/>
              <a:t>Want Examples for Dress?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business form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76800" y="1676400"/>
            <a:ext cx="3200400" cy="3657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Business Semiformal</a:t>
            </a:r>
            <a:endParaRPr lang="en-US" dirty="0"/>
          </a:p>
        </p:txBody>
      </p:sp>
      <p:pic>
        <p:nvPicPr>
          <p:cNvPr id="7" name="Picture 6" descr="business formal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600200"/>
            <a:ext cx="3200401" cy="3733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58674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Bachrach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838199"/>
          </a:xfrm>
        </p:spPr>
        <p:txBody>
          <a:bodyPr/>
          <a:lstStyle/>
          <a:p>
            <a:r>
              <a:rPr lang="en-US" dirty="0" smtClean="0"/>
              <a:t>Business Casual</a:t>
            </a:r>
            <a:endParaRPr lang="en-US" dirty="0"/>
          </a:p>
        </p:txBody>
      </p:sp>
      <p:pic>
        <p:nvPicPr>
          <p:cNvPr id="4" name="Picture 3" descr="IM sui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676400"/>
            <a:ext cx="2438400" cy="3962400"/>
          </a:xfrm>
          <a:prstGeom prst="rect">
            <a:avLst/>
          </a:prstGeom>
        </p:spPr>
      </p:pic>
      <p:pic>
        <p:nvPicPr>
          <p:cNvPr id="5" name="Picture 4" descr="casual me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600200"/>
            <a:ext cx="2743200" cy="3886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1219200" y="61722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Bachrach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344</TotalTime>
  <Words>566</Words>
  <Application>Microsoft Office PowerPoint</Application>
  <PresentationFormat>On-screen Show (4:3)</PresentationFormat>
  <Paragraphs>117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College of Business  Oral Communication   Brief Overview prepared by Dr. Terry Roach</vt:lpstr>
      <vt:lpstr>Introduction:  First Part of the Formal Presentation  “Tell me what you’re going to tell me.”</vt:lpstr>
      <vt:lpstr> √ Attention Getter</vt:lpstr>
      <vt:lpstr>√ Creates a Reason to Listen</vt:lpstr>
      <vt:lpstr>√ States Central Idea</vt:lpstr>
      <vt:lpstr>√ Professional Attire</vt:lpstr>
      <vt:lpstr>Want Examples for Dress?</vt:lpstr>
      <vt:lpstr>Business Semiformal</vt:lpstr>
      <vt:lpstr>Business Casual</vt:lpstr>
      <vt:lpstr>Business Relaxed</vt:lpstr>
      <vt:lpstr>Casual</vt:lpstr>
      <vt:lpstr>Business</vt:lpstr>
      <vt:lpstr>Business Casual</vt:lpstr>
      <vt:lpstr>Business Relaxed</vt:lpstr>
      <vt:lpstr>Casual</vt:lpstr>
      <vt:lpstr>Body:  Second Part of the Formal Presentation  “Tell me what you’re going to tell me.”</vt:lpstr>
      <vt:lpstr>Slide 17</vt:lpstr>
      <vt:lpstr>√ Developed Each Point</vt:lpstr>
      <vt:lpstr>√ Used Transition between Points</vt:lpstr>
      <vt:lpstr>√ Appropriate language - Spoke with professionalism, confidence, and authority</vt:lpstr>
      <vt:lpstr>√ Good sentence structure     and grammar</vt:lpstr>
      <vt:lpstr>√ Appropriate uses of PowerPoint  (1 of 2)</vt:lpstr>
      <vt:lpstr>√ Appropriate uses of PowerPoint (2 of 2)</vt:lpstr>
      <vt:lpstr>Other Visuals  (not on the evaluation)</vt:lpstr>
      <vt:lpstr>Closing:  Third part of the formal presentation  “Tell me what you told me.”   </vt:lpstr>
      <vt:lpstr>√ Alert the audience to  closing</vt:lpstr>
      <vt:lpstr>√ Appropriate summary</vt:lpstr>
      <vt:lpstr>√ Reviewed/re-listed the main     points</vt:lpstr>
      <vt:lpstr>√ Time limit is met</vt:lpstr>
      <vt:lpstr>√ General delivery</vt:lpstr>
    </vt:vector>
  </TitlesOfParts>
  <Company>Arkansas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Men: Business Casual</dc:title>
  <dc:creator>Terry</dc:creator>
  <cp:lastModifiedBy>pittman</cp:lastModifiedBy>
  <cp:revision>39</cp:revision>
  <dcterms:created xsi:type="dcterms:W3CDTF">2008-07-11T02:31:50Z</dcterms:created>
  <dcterms:modified xsi:type="dcterms:W3CDTF">2008-10-30T16:46:19Z</dcterms:modified>
</cp:coreProperties>
</file>