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6313F10\ClothingEview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In-Sample Forecasts of Sales of Women's Clothing Stores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Actual</c:v>
          </c:tx>
          <c:marker>
            <c:symbol val="none"/>
          </c:marker>
          <c:cat>
            <c:numRef>
              <c:f>Sheet1!$B$10:$B$178</c:f>
              <c:numCache>
                <c:formatCode>General</c:formatCode>
                <c:ptCount val="169"/>
                <c:pt idx="0">
                  <c:v>1996</c:v>
                </c:pt>
                <c:pt idx="1">
                  <c:v>1996</c:v>
                </c:pt>
                <c:pt idx="2">
                  <c:v>1996</c:v>
                </c:pt>
                <c:pt idx="3">
                  <c:v>1996</c:v>
                </c:pt>
                <c:pt idx="4">
                  <c:v>1996</c:v>
                </c:pt>
                <c:pt idx="5">
                  <c:v>1996</c:v>
                </c:pt>
                <c:pt idx="6">
                  <c:v>1997</c:v>
                </c:pt>
                <c:pt idx="7">
                  <c:v>1997</c:v>
                </c:pt>
                <c:pt idx="8">
                  <c:v>1997</c:v>
                </c:pt>
                <c:pt idx="9">
                  <c:v>1997</c:v>
                </c:pt>
                <c:pt idx="10">
                  <c:v>1997</c:v>
                </c:pt>
                <c:pt idx="11">
                  <c:v>1997</c:v>
                </c:pt>
                <c:pt idx="12">
                  <c:v>1997</c:v>
                </c:pt>
                <c:pt idx="13">
                  <c:v>1997</c:v>
                </c:pt>
                <c:pt idx="14">
                  <c:v>1997</c:v>
                </c:pt>
                <c:pt idx="15">
                  <c:v>1997</c:v>
                </c:pt>
                <c:pt idx="16">
                  <c:v>1997</c:v>
                </c:pt>
                <c:pt idx="17">
                  <c:v>1997</c:v>
                </c:pt>
                <c:pt idx="18">
                  <c:v>1998</c:v>
                </c:pt>
                <c:pt idx="19">
                  <c:v>1998</c:v>
                </c:pt>
                <c:pt idx="20">
                  <c:v>1998</c:v>
                </c:pt>
                <c:pt idx="21">
                  <c:v>1998</c:v>
                </c:pt>
                <c:pt idx="22">
                  <c:v>1998</c:v>
                </c:pt>
                <c:pt idx="23">
                  <c:v>1998</c:v>
                </c:pt>
                <c:pt idx="24">
                  <c:v>1998</c:v>
                </c:pt>
                <c:pt idx="25">
                  <c:v>1998</c:v>
                </c:pt>
                <c:pt idx="26">
                  <c:v>1998</c:v>
                </c:pt>
                <c:pt idx="27">
                  <c:v>1998</c:v>
                </c:pt>
                <c:pt idx="28">
                  <c:v>1998</c:v>
                </c:pt>
                <c:pt idx="29">
                  <c:v>1998</c:v>
                </c:pt>
                <c:pt idx="30">
                  <c:v>1999</c:v>
                </c:pt>
                <c:pt idx="31">
                  <c:v>1999</c:v>
                </c:pt>
                <c:pt idx="32">
                  <c:v>1999</c:v>
                </c:pt>
                <c:pt idx="33">
                  <c:v>1999</c:v>
                </c:pt>
                <c:pt idx="34">
                  <c:v>1999</c:v>
                </c:pt>
                <c:pt idx="35">
                  <c:v>1999</c:v>
                </c:pt>
                <c:pt idx="36">
                  <c:v>1999</c:v>
                </c:pt>
                <c:pt idx="37">
                  <c:v>1999</c:v>
                </c:pt>
                <c:pt idx="38">
                  <c:v>1999</c:v>
                </c:pt>
                <c:pt idx="39">
                  <c:v>1999</c:v>
                </c:pt>
                <c:pt idx="40">
                  <c:v>1999</c:v>
                </c:pt>
                <c:pt idx="41">
                  <c:v>1999</c:v>
                </c:pt>
                <c:pt idx="42">
                  <c:v>2000</c:v>
                </c:pt>
                <c:pt idx="43">
                  <c:v>2000</c:v>
                </c:pt>
                <c:pt idx="44">
                  <c:v>2000</c:v>
                </c:pt>
                <c:pt idx="45">
                  <c:v>2000</c:v>
                </c:pt>
                <c:pt idx="46">
                  <c:v>2000</c:v>
                </c:pt>
                <c:pt idx="47">
                  <c:v>2000</c:v>
                </c:pt>
                <c:pt idx="48">
                  <c:v>2000</c:v>
                </c:pt>
                <c:pt idx="49">
                  <c:v>2000</c:v>
                </c:pt>
                <c:pt idx="50">
                  <c:v>2000</c:v>
                </c:pt>
                <c:pt idx="51">
                  <c:v>2000</c:v>
                </c:pt>
                <c:pt idx="52">
                  <c:v>2000</c:v>
                </c:pt>
                <c:pt idx="53">
                  <c:v>2000</c:v>
                </c:pt>
                <c:pt idx="54">
                  <c:v>2001</c:v>
                </c:pt>
                <c:pt idx="55">
                  <c:v>2001</c:v>
                </c:pt>
                <c:pt idx="56">
                  <c:v>2001</c:v>
                </c:pt>
                <c:pt idx="57">
                  <c:v>2001</c:v>
                </c:pt>
                <c:pt idx="58">
                  <c:v>2001</c:v>
                </c:pt>
                <c:pt idx="59">
                  <c:v>2001</c:v>
                </c:pt>
                <c:pt idx="60">
                  <c:v>2001</c:v>
                </c:pt>
                <c:pt idx="61">
                  <c:v>2001</c:v>
                </c:pt>
                <c:pt idx="62">
                  <c:v>2001</c:v>
                </c:pt>
                <c:pt idx="63">
                  <c:v>2001</c:v>
                </c:pt>
                <c:pt idx="64">
                  <c:v>2001</c:v>
                </c:pt>
                <c:pt idx="65">
                  <c:v>2001</c:v>
                </c:pt>
                <c:pt idx="66">
                  <c:v>2002</c:v>
                </c:pt>
                <c:pt idx="67">
                  <c:v>2002</c:v>
                </c:pt>
                <c:pt idx="68">
                  <c:v>2002</c:v>
                </c:pt>
                <c:pt idx="69">
                  <c:v>2002</c:v>
                </c:pt>
                <c:pt idx="70">
                  <c:v>2002</c:v>
                </c:pt>
                <c:pt idx="71">
                  <c:v>2002</c:v>
                </c:pt>
                <c:pt idx="72">
                  <c:v>2002</c:v>
                </c:pt>
                <c:pt idx="73">
                  <c:v>2002</c:v>
                </c:pt>
                <c:pt idx="74">
                  <c:v>2002</c:v>
                </c:pt>
                <c:pt idx="75">
                  <c:v>2002</c:v>
                </c:pt>
                <c:pt idx="76">
                  <c:v>2002</c:v>
                </c:pt>
                <c:pt idx="77">
                  <c:v>2002</c:v>
                </c:pt>
                <c:pt idx="78">
                  <c:v>2003</c:v>
                </c:pt>
                <c:pt idx="79">
                  <c:v>2003</c:v>
                </c:pt>
                <c:pt idx="80">
                  <c:v>2003</c:v>
                </c:pt>
                <c:pt idx="81">
                  <c:v>2003</c:v>
                </c:pt>
                <c:pt idx="82">
                  <c:v>2003</c:v>
                </c:pt>
                <c:pt idx="83">
                  <c:v>2003</c:v>
                </c:pt>
                <c:pt idx="84">
                  <c:v>2003</c:v>
                </c:pt>
                <c:pt idx="85">
                  <c:v>2003</c:v>
                </c:pt>
                <c:pt idx="86">
                  <c:v>2003</c:v>
                </c:pt>
                <c:pt idx="87">
                  <c:v>2003</c:v>
                </c:pt>
                <c:pt idx="88">
                  <c:v>2003</c:v>
                </c:pt>
                <c:pt idx="89">
                  <c:v>2003</c:v>
                </c:pt>
                <c:pt idx="90">
                  <c:v>2004</c:v>
                </c:pt>
                <c:pt idx="91">
                  <c:v>2004</c:v>
                </c:pt>
                <c:pt idx="92">
                  <c:v>2004</c:v>
                </c:pt>
                <c:pt idx="93">
                  <c:v>2004</c:v>
                </c:pt>
                <c:pt idx="94">
                  <c:v>2004</c:v>
                </c:pt>
                <c:pt idx="95">
                  <c:v>2004</c:v>
                </c:pt>
                <c:pt idx="96">
                  <c:v>2004</c:v>
                </c:pt>
                <c:pt idx="97">
                  <c:v>2004</c:v>
                </c:pt>
                <c:pt idx="98">
                  <c:v>2004</c:v>
                </c:pt>
                <c:pt idx="99">
                  <c:v>2004</c:v>
                </c:pt>
                <c:pt idx="100">
                  <c:v>2004</c:v>
                </c:pt>
                <c:pt idx="101">
                  <c:v>2004</c:v>
                </c:pt>
                <c:pt idx="102">
                  <c:v>2005</c:v>
                </c:pt>
                <c:pt idx="103">
                  <c:v>2005</c:v>
                </c:pt>
                <c:pt idx="104">
                  <c:v>2005</c:v>
                </c:pt>
                <c:pt idx="105">
                  <c:v>2005</c:v>
                </c:pt>
                <c:pt idx="106">
                  <c:v>2005</c:v>
                </c:pt>
                <c:pt idx="107">
                  <c:v>2005</c:v>
                </c:pt>
                <c:pt idx="108">
                  <c:v>2005</c:v>
                </c:pt>
                <c:pt idx="109">
                  <c:v>2005</c:v>
                </c:pt>
                <c:pt idx="110">
                  <c:v>2005</c:v>
                </c:pt>
                <c:pt idx="111">
                  <c:v>2005</c:v>
                </c:pt>
                <c:pt idx="112">
                  <c:v>2005</c:v>
                </c:pt>
                <c:pt idx="113">
                  <c:v>2005</c:v>
                </c:pt>
                <c:pt idx="114">
                  <c:v>2006</c:v>
                </c:pt>
                <c:pt idx="115">
                  <c:v>2006</c:v>
                </c:pt>
                <c:pt idx="116">
                  <c:v>2006</c:v>
                </c:pt>
                <c:pt idx="117">
                  <c:v>2006</c:v>
                </c:pt>
                <c:pt idx="118">
                  <c:v>2006</c:v>
                </c:pt>
                <c:pt idx="119">
                  <c:v>2006</c:v>
                </c:pt>
                <c:pt idx="120">
                  <c:v>2006</c:v>
                </c:pt>
                <c:pt idx="121">
                  <c:v>2006</c:v>
                </c:pt>
                <c:pt idx="122">
                  <c:v>2006</c:v>
                </c:pt>
                <c:pt idx="123">
                  <c:v>2006</c:v>
                </c:pt>
                <c:pt idx="124">
                  <c:v>2006</c:v>
                </c:pt>
                <c:pt idx="125">
                  <c:v>2006</c:v>
                </c:pt>
                <c:pt idx="126">
                  <c:v>2007</c:v>
                </c:pt>
                <c:pt idx="127">
                  <c:v>2007</c:v>
                </c:pt>
                <c:pt idx="128">
                  <c:v>2007</c:v>
                </c:pt>
                <c:pt idx="129">
                  <c:v>2007</c:v>
                </c:pt>
                <c:pt idx="130">
                  <c:v>2007</c:v>
                </c:pt>
                <c:pt idx="131">
                  <c:v>2007</c:v>
                </c:pt>
                <c:pt idx="132">
                  <c:v>2007</c:v>
                </c:pt>
                <c:pt idx="133">
                  <c:v>2007</c:v>
                </c:pt>
                <c:pt idx="134">
                  <c:v>2007</c:v>
                </c:pt>
                <c:pt idx="135">
                  <c:v>2007</c:v>
                </c:pt>
                <c:pt idx="136">
                  <c:v>2007</c:v>
                </c:pt>
                <c:pt idx="137">
                  <c:v>2007</c:v>
                </c:pt>
                <c:pt idx="138">
                  <c:v>2008</c:v>
                </c:pt>
                <c:pt idx="139">
                  <c:v>2008</c:v>
                </c:pt>
                <c:pt idx="140">
                  <c:v>2008</c:v>
                </c:pt>
                <c:pt idx="141">
                  <c:v>2008</c:v>
                </c:pt>
                <c:pt idx="142">
                  <c:v>2008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2008</c:v>
                </c:pt>
                <c:pt idx="149">
                  <c:v>2008</c:v>
                </c:pt>
                <c:pt idx="150">
                  <c:v>2009</c:v>
                </c:pt>
                <c:pt idx="151">
                  <c:v>2009</c:v>
                </c:pt>
                <c:pt idx="152">
                  <c:v>2009</c:v>
                </c:pt>
                <c:pt idx="153">
                  <c:v>2009</c:v>
                </c:pt>
                <c:pt idx="154">
                  <c:v>2009</c:v>
                </c:pt>
                <c:pt idx="155">
                  <c:v>2009</c:v>
                </c:pt>
                <c:pt idx="156">
                  <c:v>2009</c:v>
                </c:pt>
                <c:pt idx="157">
                  <c:v>2009</c:v>
                </c:pt>
                <c:pt idx="158">
                  <c:v>2009</c:v>
                </c:pt>
                <c:pt idx="159">
                  <c:v>2009</c:v>
                </c:pt>
                <c:pt idx="160">
                  <c:v>2009</c:v>
                </c:pt>
                <c:pt idx="161">
                  <c:v>2009</c:v>
                </c:pt>
                <c:pt idx="162">
                  <c:v>2010</c:v>
                </c:pt>
                <c:pt idx="163">
                  <c:v>2010</c:v>
                </c:pt>
                <c:pt idx="164">
                  <c:v>2010</c:v>
                </c:pt>
                <c:pt idx="165">
                  <c:v>2010</c:v>
                </c:pt>
                <c:pt idx="166">
                  <c:v>2010</c:v>
                </c:pt>
                <c:pt idx="167">
                  <c:v>2010</c:v>
                </c:pt>
                <c:pt idx="168">
                  <c:v>2010</c:v>
                </c:pt>
              </c:numCache>
            </c:numRef>
          </c:cat>
          <c:val>
            <c:numRef>
              <c:f>Sheet1!$D$10:$D$178</c:f>
              <c:numCache>
                <c:formatCode>General</c:formatCode>
                <c:ptCount val="169"/>
                <c:pt idx="0">
                  <c:v>2074</c:v>
                </c:pt>
                <c:pt idx="1">
                  <c:v>2355</c:v>
                </c:pt>
                <c:pt idx="2">
                  <c:v>2278</c:v>
                </c:pt>
                <c:pt idx="3">
                  <c:v>2415</c:v>
                </c:pt>
                <c:pt idx="4">
                  <c:v>2594</c:v>
                </c:pt>
                <c:pt idx="5">
                  <c:v>3667</c:v>
                </c:pt>
                <c:pt idx="6">
                  <c:v>1698</c:v>
                </c:pt>
                <c:pt idx="7">
                  <c:v>1812</c:v>
                </c:pt>
                <c:pt idx="8">
                  <c:v>2352</c:v>
                </c:pt>
                <c:pt idx="9">
                  <c:v>2226</c:v>
                </c:pt>
                <c:pt idx="10">
                  <c:v>2428</c:v>
                </c:pt>
                <c:pt idx="11">
                  <c:v>2200</c:v>
                </c:pt>
                <c:pt idx="12">
                  <c:v>2104</c:v>
                </c:pt>
                <c:pt idx="13">
                  <c:v>2337</c:v>
                </c:pt>
                <c:pt idx="14">
                  <c:v>2269</c:v>
                </c:pt>
                <c:pt idx="15">
                  <c:v>2363</c:v>
                </c:pt>
                <c:pt idx="16">
                  <c:v>2494</c:v>
                </c:pt>
                <c:pt idx="17">
                  <c:v>3568</c:v>
                </c:pt>
                <c:pt idx="18">
                  <c:v>1725</c:v>
                </c:pt>
                <c:pt idx="19">
                  <c:v>1770</c:v>
                </c:pt>
                <c:pt idx="20">
                  <c:v>2198</c:v>
                </c:pt>
                <c:pt idx="21">
                  <c:v>2510</c:v>
                </c:pt>
                <c:pt idx="22">
                  <c:v>2516</c:v>
                </c:pt>
                <c:pt idx="23">
                  <c:v>2256</c:v>
                </c:pt>
                <c:pt idx="24">
                  <c:v>2224</c:v>
                </c:pt>
                <c:pt idx="25">
                  <c:v>2329</c:v>
                </c:pt>
                <c:pt idx="26">
                  <c:v>2245</c:v>
                </c:pt>
                <c:pt idx="27">
                  <c:v>2424</c:v>
                </c:pt>
                <c:pt idx="28">
                  <c:v>2533</c:v>
                </c:pt>
                <c:pt idx="29">
                  <c:v>3633</c:v>
                </c:pt>
                <c:pt idx="30">
                  <c:v>1747</c:v>
                </c:pt>
                <c:pt idx="31">
                  <c:v>1885</c:v>
                </c:pt>
                <c:pt idx="32">
                  <c:v>2509</c:v>
                </c:pt>
                <c:pt idx="33">
                  <c:v>2619</c:v>
                </c:pt>
                <c:pt idx="34">
                  <c:v>2690</c:v>
                </c:pt>
                <c:pt idx="35">
                  <c:v>2407</c:v>
                </c:pt>
                <c:pt idx="36">
                  <c:v>2305</c:v>
                </c:pt>
                <c:pt idx="37">
                  <c:v>2409</c:v>
                </c:pt>
                <c:pt idx="38">
                  <c:v>2356</c:v>
                </c:pt>
                <c:pt idx="39">
                  <c:v>2443</c:v>
                </c:pt>
                <c:pt idx="40">
                  <c:v>2567</c:v>
                </c:pt>
                <c:pt idx="41">
                  <c:v>3644</c:v>
                </c:pt>
                <c:pt idx="42">
                  <c:v>1683</c:v>
                </c:pt>
                <c:pt idx="43">
                  <c:v>1993</c:v>
                </c:pt>
                <c:pt idx="44">
                  <c:v>2673</c:v>
                </c:pt>
                <c:pt idx="45">
                  <c:v>2709</c:v>
                </c:pt>
                <c:pt idx="46">
                  <c:v>2812</c:v>
                </c:pt>
                <c:pt idx="47">
                  <c:v>2567</c:v>
                </c:pt>
                <c:pt idx="48">
                  <c:v>2385</c:v>
                </c:pt>
                <c:pt idx="49">
                  <c:v>2643</c:v>
                </c:pt>
                <c:pt idx="50">
                  <c:v>2660</c:v>
                </c:pt>
                <c:pt idx="51">
                  <c:v>2651</c:v>
                </c:pt>
                <c:pt idx="52">
                  <c:v>2826</c:v>
                </c:pt>
                <c:pt idx="53">
                  <c:v>3878</c:v>
                </c:pt>
                <c:pt idx="54">
                  <c:v>1948</c:v>
                </c:pt>
                <c:pt idx="55">
                  <c:v>2156</c:v>
                </c:pt>
                <c:pt idx="56">
                  <c:v>2673</c:v>
                </c:pt>
                <c:pt idx="57">
                  <c:v>2804</c:v>
                </c:pt>
                <c:pt idx="58">
                  <c:v>2750</c:v>
                </c:pt>
                <c:pt idx="59">
                  <c:v>2510</c:v>
                </c:pt>
                <c:pt idx="60">
                  <c:v>2313</c:v>
                </c:pt>
                <c:pt idx="61">
                  <c:v>2663</c:v>
                </c:pt>
                <c:pt idx="62">
                  <c:v>2397</c:v>
                </c:pt>
                <c:pt idx="63">
                  <c:v>2618</c:v>
                </c:pt>
                <c:pt idx="64">
                  <c:v>2790</c:v>
                </c:pt>
                <c:pt idx="65">
                  <c:v>3865</c:v>
                </c:pt>
                <c:pt idx="66">
                  <c:v>1989</c:v>
                </c:pt>
                <c:pt idx="67">
                  <c:v>2162</c:v>
                </c:pt>
                <c:pt idx="68">
                  <c:v>2783</c:v>
                </c:pt>
                <c:pt idx="69">
                  <c:v>2683</c:v>
                </c:pt>
                <c:pt idx="70">
                  <c:v>2759</c:v>
                </c:pt>
                <c:pt idx="71">
                  <c:v>2482</c:v>
                </c:pt>
                <c:pt idx="72">
                  <c:v>2262</c:v>
                </c:pt>
                <c:pt idx="73">
                  <c:v>2540</c:v>
                </c:pt>
                <c:pt idx="74">
                  <c:v>2375</c:v>
                </c:pt>
                <c:pt idx="75">
                  <c:v>2533</c:v>
                </c:pt>
                <c:pt idx="76">
                  <c:v>2742</c:v>
                </c:pt>
                <c:pt idx="77">
                  <c:v>3970</c:v>
                </c:pt>
                <c:pt idx="78">
                  <c:v>2058</c:v>
                </c:pt>
                <c:pt idx="79">
                  <c:v>2094</c:v>
                </c:pt>
                <c:pt idx="80">
                  <c:v>2623</c:v>
                </c:pt>
                <c:pt idx="81">
                  <c:v>2728</c:v>
                </c:pt>
                <c:pt idx="82">
                  <c:v>2817</c:v>
                </c:pt>
                <c:pt idx="83">
                  <c:v>2540</c:v>
                </c:pt>
                <c:pt idx="84">
                  <c:v>2453</c:v>
                </c:pt>
                <c:pt idx="85">
                  <c:v>2600</c:v>
                </c:pt>
                <c:pt idx="86">
                  <c:v>2629</c:v>
                </c:pt>
                <c:pt idx="87">
                  <c:v>2795</c:v>
                </c:pt>
                <c:pt idx="88">
                  <c:v>2952</c:v>
                </c:pt>
                <c:pt idx="89">
                  <c:v>4310</c:v>
                </c:pt>
                <c:pt idx="90">
                  <c:v>2265</c:v>
                </c:pt>
                <c:pt idx="91">
                  <c:v>2399</c:v>
                </c:pt>
                <c:pt idx="92">
                  <c:v>2912</c:v>
                </c:pt>
                <c:pt idx="93">
                  <c:v>3019</c:v>
                </c:pt>
                <c:pt idx="94">
                  <c:v>3000</c:v>
                </c:pt>
                <c:pt idx="95">
                  <c:v>2772</c:v>
                </c:pt>
                <c:pt idx="96">
                  <c:v>2589</c:v>
                </c:pt>
                <c:pt idx="97">
                  <c:v>2638</c:v>
                </c:pt>
                <c:pt idx="98">
                  <c:v>2768</c:v>
                </c:pt>
                <c:pt idx="99">
                  <c:v>2983</c:v>
                </c:pt>
                <c:pt idx="100">
                  <c:v>3083</c:v>
                </c:pt>
                <c:pt idx="101">
                  <c:v>4460</c:v>
                </c:pt>
                <c:pt idx="102">
                  <c:v>2333</c:v>
                </c:pt>
                <c:pt idx="103">
                  <c:v>2448</c:v>
                </c:pt>
                <c:pt idx="104">
                  <c:v>3099</c:v>
                </c:pt>
                <c:pt idx="105">
                  <c:v>3172</c:v>
                </c:pt>
                <c:pt idx="106">
                  <c:v>3160</c:v>
                </c:pt>
                <c:pt idx="107">
                  <c:v>3042</c:v>
                </c:pt>
                <c:pt idx="108">
                  <c:v>2740</c:v>
                </c:pt>
                <c:pt idx="109">
                  <c:v>2870</c:v>
                </c:pt>
                <c:pt idx="110">
                  <c:v>2964</c:v>
                </c:pt>
                <c:pt idx="111">
                  <c:v>3122</c:v>
                </c:pt>
                <c:pt idx="112">
                  <c:v>3346</c:v>
                </c:pt>
                <c:pt idx="113">
                  <c:v>4760</c:v>
                </c:pt>
                <c:pt idx="114">
                  <c:v>2526</c:v>
                </c:pt>
                <c:pt idx="115">
                  <c:v>2526</c:v>
                </c:pt>
                <c:pt idx="116">
                  <c:v>3205</c:v>
                </c:pt>
                <c:pt idx="117">
                  <c:v>3390</c:v>
                </c:pt>
                <c:pt idx="118">
                  <c:v>3349</c:v>
                </c:pt>
                <c:pt idx="119">
                  <c:v>3189</c:v>
                </c:pt>
                <c:pt idx="120">
                  <c:v>2924</c:v>
                </c:pt>
                <c:pt idx="121">
                  <c:v>2958</c:v>
                </c:pt>
                <c:pt idx="122">
                  <c:v>3158</c:v>
                </c:pt>
                <c:pt idx="123">
                  <c:v>3186</c:v>
                </c:pt>
                <c:pt idx="124">
                  <c:v>3395</c:v>
                </c:pt>
                <c:pt idx="125">
                  <c:v>4985</c:v>
                </c:pt>
                <c:pt idx="126">
                  <c:v>2597</c:v>
                </c:pt>
                <c:pt idx="127">
                  <c:v>2645</c:v>
                </c:pt>
                <c:pt idx="128">
                  <c:v>3430</c:v>
                </c:pt>
                <c:pt idx="129">
                  <c:v>3453</c:v>
                </c:pt>
                <c:pt idx="130">
                  <c:v>3670</c:v>
                </c:pt>
                <c:pt idx="131">
                  <c:v>3321</c:v>
                </c:pt>
                <c:pt idx="132">
                  <c:v>2996</c:v>
                </c:pt>
                <c:pt idx="133">
                  <c:v>3249</c:v>
                </c:pt>
                <c:pt idx="134">
                  <c:v>3218</c:v>
                </c:pt>
                <c:pt idx="135">
                  <c:v>3359</c:v>
                </c:pt>
                <c:pt idx="136">
                  <c:v>3680</c:v>
                </c:pt>
                <c:pt idx="137">
                  <c:v>4920</c:v>
                </c:pt>
                <c:pt idx="138">
                  <c:v>2561</c:v>
                </c:pt>
                <c:pt idx="139">
                  <c:v>2772</c:v>
                </c:pt>
                <c:pt idx="140">
                  <c:v>3386</c:v>
                </c:pt>
                <c:pt idx="141">
                  <c:v>3429</c:v>
                </c:pt>
                <c:pt idx="142">
                  <c:v>3612</c:v>
                </c:pt>
                <c:pt idx="143">
                  <c:v>3201</c:v>
                </c:pt>
                <c:pt idx="144">
                  <c:v>2961</c:v>
                </c:pt>
                <c:pt idx="145">
                  <c:v>3125</c:v>
                </c:pt>
                <c:pt idx="146">
                  <c:v>3036</c:v>
                </c:pt>
                <c:pt idx="147">
                  <c:v>3053</c:v>
                </c:pt>
                <c:pt idx="148">
                  <c:v>3263</c:v>
                </c:pt>
                <c:pt idx="149">
                  <c:v>4175</c:v>
                </c:pt>
                <c:pt idx="150">
                  <c:v>2270</c:v>
                </c:pt>
                <c:pt idx="151">
                  <c:v>2381</c:v>
                </c:pt>
                <c:pt idx="152">
                  <c:v>2893</c:v>
                </c:pt>
                <c:pt idx="153">
                  <c:v>3199</c:v>
                </c:pt>
                <c:pt idx="154">
                  <c:v>3239</c:v>
                </c:pt>
                <c:pt idx="155">
                  <c:v>2887</c:v>
                </c:pt>
                <c:pt idx="156">
                  <c:v>2670</c:v>
                </c:pt>
                <c:pt idx="157">
                  <c:v>2878</c:v>
                </c:pt>
                <c:pt idx="158">
                  <c:v>2864</c:v>
                </c:pt>
                <c:pt idx="159">
                  <c:v>3025</c:v>
                </c:pt>
                <c:pt idx="160">
                  <c:v>3191</c:v>
                </c:pt>
                <c:pt idx="161">
                  <c:v>4149</c:v>
                </c:pt>
                <c:pt idx="162">
                  <c:v>2278</c:v>
                </c:pt>
                <c:pt idx="163">
                  <c:v>2426</c:v>
                </c:pt>
                <c:pt idx="164">
                  <c:v>3183</c:v>
                </c:pt>
                <c:pt idx="165">
                  <c:v>3249</c:v>
                </c:pt>
                <c:pt idx="166">
                  <c:v>3233</c:v>
                </c:pt>
                <c:pt idx="167">
                  <c:v>2949</c:v>
                </c:pt>
                <c:pt idx="168">
                  <c:v>2731</c:v>
                </c:pt>
              </c:numCache>
            </c:numRef>
          </c:val>
          <c:smooth val="0"/>
        </c:ser>
        <c:ser>
          <c:idx val="1"/>
          <c:order val="1"/>
          <c:tx>
            <c:v>Naïve Model</c:v>
          </c:tx>
          <c:marker>
            <c:symbol val="none"/>
          </c:marker>
          <c:dPt>
            <c:idx val="54"/>
            <c:bubble3D val="0"/>
            <c:spPr>
              <a:ln w="12700"/>
            </c:spPr>
          </c:dPt>
          <c:dPt>
            <c:idx val="66"/>
            <c:bubble3D val="0"/>
            <c:spPr>
              <a:ln w="12700"/>
            </c:spPr>
          </c:dPt>
          <c:dPt>
            <c:idx val="78"/>
            <c:bubble3D val="0"/>
            <c:spPr>
              <a:ln w="12700"/>
            </c:spPr>
          </c:dPt>
          <c:cat>
            <c:numRef>
              <c:f>Sheet1!$B$10:$B$178</c:f>
              <c:numCache>
                <c:formatCode>General</c:formatCode>
                <c:ptCount val="169"/>
                <c:pt idx="0">
                  <c:v>1996</c:v>
                </c:pt>
                <c:pt idx="1">
                  <c:v>1996</c:v>
                </c:pt>
                <c:pt idx="2">
                  <c:v>1996</c:v>
                </c:pt>
                <c:pt idx="3">
                  <c:v>1996</c:v>
                </c:pt>
                <c:pt idx="4">
                  <c:v>1996</c:v>
                </c:pt>
                <c:pt idx="5">
                  <c:v>1996</c:v>
                </c:pt>
                <c:pt idx="6">
                  <c:v>1997</c:v>
                </c:pt>
                <c:pt idx="7">
                  <c:v>1997</c:v>
                </c:pt>
                <c:pt idx="8">
                  <c:v>1997</c:v>
                </c:pt>
                <c:pt idx="9">
                  <c:v>1997</c:v>
                </c:pt>
                <c:pt idx="10">
                  <c:v>1997</c:v>
                </c:pt>
                <c:pt idx="11">
                  <c:v>1997</c:v>
                </c:pt>
                <c:pt idx="12">
                  <c:v>1997</c:v>
                </c:pt>
                <c:pt idx="13">
                  <c:v>1997</c:v>
                </c:pt>
                <c:pt idx="14">
                  <c:v>1997</c:v>
                </c:pt>
                <c:pt idx="15">
                  <c:v>1997</c:v>
                </c:pt>
                <c:pt idx="16">
                  <c:v>1997</c:v>
                </c:pt>
                <c:pt idx="17">
                  <c:v>1997</c:v>
                </c:pt>
                <c:pt idx="18">
                  <c:v>1998</c:v>
                </c:pt>
                <c:pt idx="19">
                  <c:v>1998</c:v>
                </c:pt>
                <c:pt idx="20">
                  <c:v>1998</c:v>
                </c:pt>
                <c:pt idx="21">
                  <c:v>1998</c:v>
                </c:pt>
                <c:pt idx="22">
                  <c:v>1998</c:v>
                </c:pt>
                <c:pt idx="23">
                  <c:v>1998</c:v>
                </c:pt>
                <c:pt idx="24">
                  <c:v>1998</c:v>
                </c:pt>
                <c:pt idx="25">
                  <c:v>1998</c:v>
                </c:pt>
                <c:pt idx="26">
                  <c:v>1998</c:v>
                </c:pt>
                <c:pt idx="27">
                  <c:v>1998</c:v>
                </c:pt>
                <c:pt idx="28">
                  <c:v>1998</c:v>
                </c:pt>
                <c:pt idx="29">
                  <c:v>1998</c:v>
                </c:pt>
                <c:pt idx="30">
                  <c:v>1999</c:v>
                </c:pt>
                <c:pt idx="31">
                  <c:v>1999</c:v>
                </c:pt>
                <c:pt idx="32">
                  <c:v>1999</c:v>
                </c:pt>
                <c:pt idx="33">
                  <c:v>1999</c:v>
                </c:pt>
                <c:pt idx="34">
                  <c:v>1999</c:v>
                </c:pt>
                <c:pt idx="35">
                  <c:v>1999</c:v>
                </c:pt>
                <c:pt idx="36">
                  <c:v>1999</c:v>
                </c:pt>
                <c:pt idx="37">
                  <c:v>1999</c:v>
                </c:pt>
                <c:pt idx="38">
                  <c:v>1999</c:v>
                </c:pt>
                <c:pt idx="39">
                  <c:v>1999</c:v>
                </c:pt>
                <c:pt idx="40">
                  <c:v>1999</c:v>
                </c:pt>
                <c:pt idx="41">
                  <c:v>1999</c:v>
                </c:pt>
                <c:pt idx="42">
                  <c:v>2000</c:v>
                </c:pt>
                <c:pt idx="43">
                  <c:v>2000</c:v>
                </c:pt>
                <c:pt idx="44">
                  <c:v>2000</c:v>
                </c:pt>
                <c:pt idx="45">
                  <c:v>2000</c:v>
                </c:pt>
                <c:pt idx="46">
                  <c:v>2000</c:v>
                </c:pt>
                <c:pt idx="47">
                  <c:v>2000</c:v>
                </c:pt>
                <c:pt idx="48">
                  <c:v>2000</c:v>
                </c:pt>
                <c:pt idx="49">
                  <c:v>2000</c:v>
                </c:pt>
                <c:pt idx="50">
                  <c:v>2000</c:v>
                </c:pt>
                <c:pt idx="51">
                  <c:v>2000</c:v>
                </c:pt>
                <c:pt idx="52">
                  <c:v>2000</c:v>
                </c:pt>
                <c:pt idx="53">
                  <c:v>2000</c:v>
                </c:pt>
                <c:pt idx="54">
                  <c:v>2001</c:v>
                </c:pt>
                <c:pt idx="55">
                  <c:v>2001</c:v>
                </c:pt>
                <c:pt idx="56">
                  <c:v>2001</c:v>
                </c:pt>
                <c:pt idx="57">
                  <c:v>2001</c:v>
                </c:pt>
                <c:pt idx="58">
                  <c:v>2001</c:v>
                </c:pt>
                <c:pt idx="59">
                  <c:v>2001</c:v>
                </c:pt>
                <c:pt idx="60">
                  <c:v>2001</c:v>
                </c:pt>
                <c:pt idx="61">
                  <c:v>2001</c:v>
                </c:pt>
                <c:pt idx="62">
                  <c:v>2001</c:v>
                </c:pt>
                <c:pt idx="63">
                  <c:v>2001</c:v>
                </c:pt>
                <c:pt idx="64">
                  <c:v>2001</c:v>
                </c:pt>
                <c:pt idx="65">
                  <c:v>2001</c:v>
                </c:pt>
                <c:pt idx="66">
                  <c:v>2002</c:v>
                </c:pt>
                <c:pt idx="67">
                  <c:v>2002</c:v>
                </c:pt>
                <c:pt idx="68">
                  <c:v>2002</c:v>
                </c:pt>
                <c:pt idx="69">
                  <c:v>2002</c:v>
                </c:pt>
                <c:pt idx="70">
                  <c:v>2002</c:v>
                </c:pt>
                <c:pt idx="71">
                  <c:v>2002</c:v>
                </c:pt>
                <c:pt idx="72">
                  <c:v>2002</c:v>
                </c:pt>
                <c:pt idx="73">
                  <c:v>2002</c:v>
                </c:pt>
                <c:pt idx="74">
                  <c:v>2002</c:v>
                </c:pt>
                <c:pt idx="75">
                  <c:v>2002</c:v>
                </c:pt>
                <c:pt idx="76">
                  <c:v>2002</c:v>
                </c:pt>
                <c:pt idx="77">
                  <c:v>2002</c:v>
                </c:pt>
                <c:pt idx="78">
                  <c:v>2003</c:v>
                </c:pt>
                <c:pt idx="79">
                  <c:v>2003</c:v>
                </c:pt>
                <c:pt idx="80">
                  <c:v>2003</c:v>
                </c:pt>
                <c:pt idx="81">
                  <c:v>2003</c:v>
                </c:pt>
                <c:pt idx="82">
                  <c:v>2003</c:v>
                </c:pt>
                <c:pt idx="83">
                  <c:v>2003</c:v>
                </c:pt>
                <c:pt idx="84">
                  <c:v>2003</c:v>
                </c:pt>
                <c:pt idx="85">
                  <c:v>2003</c:v>
                </c:pt>
                <c:pt idx="86">
                  <c:v>2003</c:v>
                </c:pt>
                <c:pt idx="87">
                  <c:v>2003</c:v>
                </c:pt>
                <c:pt idx="88">
                  <c:v>2003</c:v>
                </c:pt>
                <c:pt idx="89">
                  <c:v>2003</c:v>
                </c:pt>
                <c:pt idx="90">
                  <c:v>2004</c:v>
                </c:pt>
                <c:pt idx="91">
                  <c:v>2004</c:v>
                </c:pt>
                <c:pt idx="92">
                  <c:v>2004</c:v>
                </c:pt>
                <c:pt idx="93">
                  <c:v>2004</c:v>
                </c:pt>
                <c:pt idx="94">
                  <c:v>2004</c:v>
                </c:pt>
                <c:pt idx="95">
                  <c:v>2004</c:v>
                </c:pt>
                <c:pt idx="96">
                  <c:v>2004</c:v>
                </c:pt>
                <c:pt idx="97">
                  <c:v>2004</c:v>
                </c:pt>
                <c:pt idx="98">
                  <c:v>2004</c:v>
                </c:pt>
                <c:pt idx="99">
                  <c:v>2004</c:v>
                </c:pt>
                <c:pt idx="100">
                  <c:v>2004</c:v>
                </c:pt>
                <c:pt idx="101">
                  <c:v>2004</c:v>
                </c:pt>
                <c:pt idx="102">
                  <c:v>2005</c:v>
                </c:pt>
                <c:pt idx="103">
                  <c:v>2005</c:v>
                </c:pt>
                <c:pt idx="104">
                  <c:v>2005</c:v>
                </c:pt>
                <c:pt idx="105">
                  <c:v>2005</c:v>
                </c:pt>
                <c:pt idx="106">
                  <c:v>2005</c:v>
                </c:pt>
                <c:pt idx="107">
                  <c:v>2005</c:v>
                </c:pt>
                <c:pt idx="108">
                  <c:v>2005</c:v>
                </c:pt>
                <c:pt idx="109">
                  <c:v>2005</c:v>
                </c:pt>
                <c:pt idx="110">
                  <c:v>2005</c:v>
                </c:pt>
                <c:pt idx="111">
                  <c:v>2005</c:v>
                </c:pt>
                <c:pt idx="112">
                  <c:v>2005</c:v>
                </c:pt>
                <c:pt idx="113">
                  <c:v>2005</c:v>
                </c:pt>
                <c:pt idx="114">
                  <c:v>2006</c:v>
                </c:pt>
                <c:pt idx="115">
                  <c:v>2006</c:v>
                </c:pt>
                <c:pt idx="116">
                  <c:v>2006</c:v>
                </c:pt>
                <c:pt idx="117">
                  <c:v>2006</c:v>
                </c:pt>
                <c:pt idx="118">
                  <c:v>2006</c:v>
                </c:pt>
                <c:pt idx="119">
                  <c:v>2006</c:v>
                </c:pt>
                <c:pt idx="120">
                  <c:v>2006</c:v>
                </c:pt>
                <c:pt idx="121">
                  <c:v>2006</c:v>
                </c:pt>
                <c:pt idx="122">
                  <c:v>2006</c:v>
                </c:pt>
                <c:pt idx="123">
                  <c:v>2006</c:v>
                </c:pt>
                <c:pt idx="124">
                  <c:v>2006</c:v>
                </c:pt>
                <c:pt idx="125">
                  <c:v>2006</c:v>
                </c:pt>
                <c:pt idx="126">
                  <c:v>2007</c:v>
                </c:pt>
                <c:pt idx="127">
                  <c:v>2007</c:v>
                </c:pt>
                <c:pt idx="128">
                  <c:v>2007</c:v>
                </c:pt>
                <c:pt idx="129">
                  <c:v>2007</c:v>
                </c:pt>
                <c:pt idx="130">
                  <c:v>2007</c:v>
                </c:pt>
                <c:pt idx="131">
                  <c:v>2007</c:v>
                </c:pt>
                <c:pt idx="132">
                  <c:v>2007</c:v>
                </c:pt>
                <c:pt idx="133">
                  <c:v>2007</c:v>
                </c:pt>
                <c:pt idx="134">
                  <c:v>2007</c:v>
                </c:pt>
                <c:pt idx="135">
                  <c:v>2007</c:v>
                </c:pt>
                <c:pt idx="136">
                  <c:v>2007</c:v>
                </c:pt>
                <c:pt idx="137">
                  <c:v>2007</c:v>
                </c:pt>
                <c:pt idx="138">
                  <c:v>2008</c:v>
                </c:pt>
                <c:pt idx="139">
                  <c:v>2008</c:v>
                </c:pt>
                <c:pt idx="140">
                  <c:v>2008</c:v>
                </c:pt>
                <c:pt idx="141">
                  <c:v>2008</c:v>
                </c:pt>
                <c:pt idx="142">
                  <c:v>2008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2008</c:v>
                </c:pt>
                <c:pt idx="149">
                  <c:v>2008</c:v>
                </c:pt>
                <c:pt idx="150">
                  <c:v>2009</c:v>
                </c:pt>
                <c:pt idx="151">
                  <c:v>2009</c:v>
                </c:pt>
                <c:pt idx="152">
                  <c:v>2009</c:v>
                </c:pt>
                <c:pt idx="153">
                  <c:v>2009</c:v>
                </c:pt>
                <c:pt idx="154">
                  <c:v>2009</c:v>
                </c:pt>
                <c:pt idx="155">
                  <c:v>2009</c:v>
                </c:pt>
                <c:pt idx="156">
                  <c:v>2009</c:v>
                </c:pt>
                <c:pt idx="157">
                  <c:v>2009</c:v>
                </c:pt>
                <c:pt idx="158">
                  <c:v>2009</c:v>
                </c:pt>
                <c:pt idx="159">
                  <c:v>2009</c:v>
                </c:pt>
                <c:pt idx="160">
                  <c:v>2009</c:v>
                </c:pt>
                <c:pt idx="161">
                  <c:v>2009</c:v>
                </c:pt>
                <c:pt idx="162">
                  <c:v>2010</c:v>
                </c:pt>
                <c:pt idx="163">
                  <c:v>2010</c:v>
                </c:pt>
                <c:pt idx="164">
                  <c:v>2010</c:v>
                </c:pt>
                <c:pt idx="165">
                  <c:v>2010</c:v>
                </c:pt>
                <c:pt idx="166">
                  <c:v>2010</c:v>
                </c:pt>
                <c:pt idx="167">
                  <c:v>2010</c:v>
                </c:pt>
                <c:pt idx="168">
                  <c:v>2010</c:v>
                </c:pt>
              </c:numCache>
            </c:numRef>
          </c:cat>
          <c:val>
            <c:numRef>
              <c:f>Sheet1!$E$10:$E$178</c:f>
              <c:numCache>
                <c:formatCode>General</c:formatCode>
                <c:ptCount val="169"/>
                <c:pt idx="0">
                  <c:v>2378</c:v>
                </c:pt>
                <c:pt idx="1">
                  <c:v>2074</c:v>
                </c:pt>
                <c:pt idx="2">
                  <c:v>2355</c:v>
                </c:pt>
                <c:pt idx="3">
                  <c:v>2278</c:v>
                </c:pt>
                <c:pt idx="4">
                  <c:v>2415</c:v>
                </c:pt>
                <c:pt idx="5">
                  <c:v>2594</c:v>
                </c:pt>
                <c:pt idx="6">
                  <c:v>3667</c:v>
                </c:pt>
                <c:pt idx="7">
                  <c:v>1698</c:v>
                </c:pt>
                <c:pt idx="8">
                  <c:v>1812</c:v>
                </c:pt>
                <c:pt idx="9">
                  <c:v>2352</c:v>
                </c:pt>
                <c:pt idx="10">
                  <c:v>2226</c:v>
                </c:pt>
                <c:pt idx="11">
                  <c:v>2428</c:v>
                </c:pt>
                <c:pt idx="12">
                  <c:v>2200</c:v>
                </c:pt>
                <c:pt idx="13">
                  <c:v>2104</c:v>
                </c:pt>
                <c:pt idx="14">
                  <c:v>2337</c:v>
                </c:pt>
                <c:pt idx="15">
                  <c:v>2269</c:v>
                </c:pt>
                <c:pt idx="16">
                  <c:v>2363</c:v>
                </c:pt>
                <c:pt idx="17">
                  <c:v>2494</c:v>
                </c:pt>
                <c:pt idx="18">
                  <c:v>3568</c:v>
                </c:pt>
                <c:pt idx="19">
                  <c:v>1725</c:v>
                </c:pt>
                <c:pt idx="20">
                  <c:v>1770</c:v>
                </c:pt>
                <c:pt idx="21">
                  <c:v>2198</c:v>
                </c:pt>
                <c:pt idx="22">
                  <c:v>2510</c:v>
                </c:pt>
                <c:pt idx="23">
                  <c:v>2516</c:v>
                </c:pt>
                <c:pt idx="24">
                  <c:v>2256</c:v>
                </c:pt>
                <c:pt idx="25">
                  <c:v>2224</c:v>
                </c:pt>
                <c:pt idx="26">
                  <c:v>2329</c:v>
                </c:pt>
                <c:pt idx="27">
                  <c:v>2245</c:v>
                </c:pt>
                <c:pt idx="28">
                  <c:v>2424</c:v>
                </c:pt>
                <c:pt idx="29">
                  <c:v>2533</c:v>
                </c:pt>
                <c:pt idx="30">
                  <c:v>3633</c:v>
                </c:pt>
                <c:pt idx="31">
                  <c:v>1747</c:v>
                </c:pt>
                <c:pt idx="32">
                  <c:v>1885</c:v>
                </c:pt>
                <c:pt idx="33">
                  <c:v>2509</c:v>
                </c:pt>
                <c:pt idx="34">
                  <c:v>2619</c:v>
                </c:pt>
                <c:pt idx="35">
                  <c:v>2690</c:v>
                </c:pt>
                <c:pt idx="36">
                  <c:v>2407</c:v>
                </c:pt>
                <c:pt idx="37">
                  <c:v>2305</c:v>
                </c:pt>
                <c:pt idx="38">
                  <c:v>2409</c:v>
                </c:pt>
                <c:pt idx="39">
                  <c:v>2356</c:v>
                </c:pt>
                <c:pt idx="40">
                  <c:v>2443</c:v>
                </c:pt>
                <c:pt idx="41">
                  <c:v>2567</c:v>
                </c:pt>
                <c:pt idx="42">
                  <c:v>3644</c:v>
                </c:pt>
                <c:pt idx="43">
                  <c:v>1683</c:v>
                </c:pt>
                <c:pt idx="44">
                  <c:v>1993</c:v>
                </c:pt>
                <c:pt idx="45">
                  <c:v>2673</c:v>
                </c:pt>
                <c:pt idx="46">
                  <c:v>2709</c:v>
                </c:pt>
                <c:pt idx="47">
                  <c:v>2812</c:v>
                </c:pt>
                <c:pt idx="48">
                  <c:v>2567</c:v>
                </c:pt>
                <c:pt idx="49">
                  <c:v>2385</c:v>
                </c:pt>
                <c:pt idx="50">
                  <c:v>2643</c:v>
                </c:pt>
                <c:pt idx="51">
                  <c:v>2660</c:v>
                </c:pt>
                <c:pt idx="52">
                  <c:v>2651</c:v>
                </c:pt>
                <c:pt idx="53">
                  <c:v>2826</c:v>
                </c:pt>
                <c:pt idx="54">
                  <c:v>3878</c:v>
                </c:pt>
                <c:pt idx="55">
                  <c:v>1948</c:v>
                </c:pt>
                <c:pt idx="56">
                  <c:v>2156</c:v>
                </c:pt>
                <c:pt idx="57">
                  <c:v>2673</c:v>
                </c:pt>
                <c:pt idx="58">
                  <c:v>2804</c:v>
                </c:pt>
                <c:pt idx="59">
                  <c:v>2750</c:v>
                </c:pt>
                <c:pt idx="60">
                  <c:v>2510</c:v>
                </c:pt>
                <c:pt idx="61">
                  <c:v>2313</c:v>
                </c:pt>
                <c:pt idx="62">
                  <c:v>2663</c:v>
                </c:pt>
                <c:pt idx="63">
                  <c:v>2397</c:v>
                </c:pt>
                <c:pt idx="64">
                  <c:v>2618</c:v>
                </c:pt>
                <c:pt idx="65">
                  <c:v>2790</c:v>
                </c:pt>
                <c:pt idx="66">
                  <c:v>3865</c:v>
                </c:pt>
                <c:pt idx="67">
                  <c:v>1989</c:v>
                </c:pt>
                <c:pt idx="68">
                  <c:v>2162</c:v>
                </c:pt>
                <c:pt idx="69">
                  <c:v>2783</c:v>
                </c:pt>
                <c:pt idx="70">
                  <c:v>2683</c:v>
                </c:pt>
                <c:pt idx="71">
                  <c:v>2759</c:v>
                </c:pt>
                <c:pt idx="72">
                  <c:v>2482</c:v>
                </c:pt>
                <c:pt idx="73">
                  <c:v>2262</c:v>
                </c:pt>
                <c:pt idx="74">
                  <c:v>2540</c:v>
                </c:pt>
                <c:pt idx="75">
                  <c:v>2375</c:v>
                </c:pt>
                <c:pt idx="76">
                  <c:v>2533</c:v>
                </c:pt>
                <c:pt idx="77">
                  <c:v>2742</c:v>
                </c:pt>
                <c:pt idx="78">
                  <c:v>3970</c:v>
                </c:pt>
                <c:pt idx="79">
                  <c:v>2058</c:v>
                </c:pt>
                <c:pt idx="80">
                  <c:v>2094</c:v>
                </c:pt>
                <c:pt idx="81">
                  <c:v>2623</c:v>
                </c:pt>
                <c:pt idx="82">
                  <c:v>2728</c:v>
                </c:pt>
                <c:pt idx="83">
                  <c:v>2817</c:v>
                </c:pt>
                <c:pt idx="84">
                  <c:v>2540</c:v>
                </c:pt>
                <c:pt idx="85">
                  <c:v>2453</c:v>
                </c:pt>
                <c:pt idx="86">
                  <c:v>2600</c:v>
                </c:pt>
                <c:pt idx="87">
                  <c:v>2629</c:v>
                </c:pt>
                <c:pt idx="88">
                  <c:v>2795</c:v>
                </c:pt>
                <c:pt idx="89">
                  <c:v>2952</c:v>
                </c:pt>
                <c:pt idx="90">
                  <c:v>4310</c:v>
                </c:pt>
                <c:pt idx="91">
                  <c:v>2265</c:v>
                </c:pt>
                <c:pt idx="92">
                  <c:v>2399</c:v>
                </c:pt>
                <c:pt idx="93">
                  <c:v>2912</c:v>
                </c:pt>
                <c:pt idx="94">
                  <c:v>3019</c:v>
                </c:pt>
                <c:pt idx="95">
                  <c:v>3000</c:v>
                </c:pt>
                <c:pt idx="96">
                  <c:v>2772</c:v>
                </c:pt>
                <c:pt idx="97">
                  <c:v>2589</c:v>
                </c:pt>
                <c:pt idx="98">
                  <c:v>2638</c:v>
                </c:pt>
                <c:pt idx="99">
                  <c:v>2768</c:v>
                </c:pt>
                <c:pt idx="100">
                  <c:v>2983</c:v>
                </c:pt>
                <c:pt idx="101">
                  <c:v>3083</c:v>
                </c:pt>
                <c:pt idx="102">
                  <c:v>4460</c:v>
                </c:pt>
                <c:pt idx="103">
                  <c:v>2333</c:v>
                </c:pt>
                <c:pt idx="104">
                  <c:v>2448</c:v>
                </c:pt>
                <c:pt idx="105">
                  <c:v>3099</c:v>
                </c:pt>
                <c:pt idx="106">
                  <c:v>3172</c:v>
                </c:pt>
                <c:pt idx="107">
                  <c:v>3160</c:v>
                </c:pt>
                <c:pt idx="108">
                  <c:v>3042</c:v>
                </c:pt>
                <c:pt idx="109">
                  <c:v>2740</c:v>
                </c:pt>
                <c:pt idx="110">
                  <c:v>2870</c:v>
                </c:pt>
                <c:pt idx="111">
                  <c:v>2964</c:v>
                </c:pt>
                <c:pt idx="112">
                  <c:v>3122</c:v>
                </c:pt>
                <c:pt idx="113">
                  <c:v>3346</c:v>
                </c:pt>
                <c:pt idx="114">
                  <c:v>4760</c:v>
                </c:pt>
                <c:pt idx="115">
                  <c:v>2526</c:v>
                </c:pt>
                <c:pt idx="116">
                  <c:v>2526</c:v>
                </c:pt>
                <c:pt idx="117">
                  <c:v>3205</c:v>
                </c:pt>
                <c:pt idx="118">
                  <c:v>3390</c:v>
                </c:pt>
                <c:pt idx="119">
                  <c:v>3349</c:v>
                </c:pt>
                <c:pt idx="120">
                  <c:v>3189</c:v>
                </c:pt>
                <c:pt idx="121">
                  <c:v>2924</c:v>
                </c:pt>
                <c:pt idx="122">
                  <c:v>2958</c:v>
                </c:pt>
                <c:pt idx="123">
                  <c:v>3158</c:v>
                </c:pt>
                <c:pt idx="124">
                  <c:v>3186</c:v>
                </c:pt>
                <c:pt idx="125">
                  <c:v>3395</c:v>
                </c:pt>
                <c:pt idx="126">
                  <c:v>4985</c:v>
                </c:pt>
                <c:pt idx="127">
                  <c:v>2597</c:v>
                </c:pt>
                <c:pt idx="128">
                  <c:v>2645</c:v>
                </c:pt>
                <c:pt idx="129">
                  <c:v>3430</c:v>
                </c:pt>
                <c:pt idx="130">
                  <c:v>3453</c:v>
                </c:pt>
                <c:pt idx="131">
                  <c:v>3670</c:v>
                </c:pt>
                <c:pt idx="132">
                  <c:v>3321</c:v>
                </c:pt>
                <c:pt idx="133">
                  <c:v>2996</c:v>
                </c:pt>
                <c:pt idx="134">
                  <c:v>3249</c:v>
                </c:pt>
                <c:pt idx="135">
                  <c:v>3218</c:v>
                </c:pt>
                <c:pt idx="136">
                  <c:v>3359</c:v>
                </c:pt>
                <c:pt idx="137">
                  <c:v>3680</c:v>
                </c:pt>
                <c:pt idx="138">
                  <c:v>4920</c:v>
                </c:pt>
                <c:pt idx="139">
                  <c:v>2561</c:v>
                </c:pt>
                <c:pt idx="140">
                  <c:v>2772</c:v>
                </c:pt>
                <c:pt idx="141">
                  <c:v>3386</c:v>
                </c:pt>
                <c:pt idx="142">
                  <c:v>3429</c:v>
                </c:pt>
                <c:pt idx="143">
                  <c:v>3612</c:v>
                </c:pt>
                <c:pt idx="144">
                  <c:v>3201</c:v>
                </c:pt>
                <c:pt idx="145">
                  <c:v>2961</c:v>
                </c:pt>
                <c:pt idx="146">
                  <c:v>3125</c:v>
                </c:pt>
                <c:pt idx="147">
                  <c:v>3036</c:v>
                </c:pt>
                <c:pt idx="148">
                  <c:v>3053</c:v>
                </c:pt>
                <c:pt idx="149">
                  <c:v>3263</c:v>
                </c:pt>
                <c:pt idx="150">
                  <c:v>4175</c:v>
                </c:pt>
                <c:pt idx="151">
                  <c:v>2270</c:v>
                </c:pt>
                <c:pt idx="152">
                  <c:v>2381</c:v>
                </c:pt>
                <c:pt idx="153">
                  <c:v>2893</c:v>
                </c:pt>
                <c:pt idx="154">
                  <c:v>3199</c:v>
                </c:pt>
                <c:pt idx="155">
                  <c:v>3239</c:v>
                </c:pt>
                <c:pt idx="156">
                  <c:v>2887</c:v>
                </c:pt>
                <c:pt idx="157">
                  <c:v>2670</c:v>
                </c:pt>
                <c:pt idx="158">
                  <c:v>2878</c:v>
                </c:pt>
                <c:pt idx="159">
                  <c:v>2864</c:v>
                </c:pt>
                <c:pt idx="160">
                  <c:v>3025</c:v>
                </c:pt>
                <c:pt idx="161">
                  <c:v>3191</c:v>
                </c:pt>
                <c:pt idx="162">
                  <c:v>4149</c:v>
                </c:pt>
                <c:pt idx="163">
                  <c:v>2278</c:v>
                </c:pt>
                <c:pt idx="164">
                  <c:v>2426</c:v>
                </c:pt>
                <c:pt idx="165">
                  <c:v>3183</c:v>
                </c:pt>
                <c:pt idx="166">
                  <c:v>3249</c:v>
                </c:pt>
                <c:pt idx="167">
                  <c:v>3233</c:v>
                </c:pt>
                <c:pt idx="168">
                  <c:v>2949</c:v>
                </c:pt>
              </c:numCache>
            </c:numRef>
          </c:val>
          <c:smooth val="0"/>
        </c:ser>
        <c:ser>
          <c:idx val="2"/>
          <c:order val="2"/>
          <c:tx>
            <c:v>6 Month Moving Average</c:v>
          </c:tx>
          <c:marker>
            <c:symbol val="none"/>
          </c:marker>
          <c:cat>
            <c:numRef>
              <c:f>Sheet1!$B$10:$B$178</c:f>
              <c:numCache>
                <c:formatCode>General</c:formatCode>
                <c:ptCount val="169"/>
                <c:pt idx="0">
                  <c:v>1996</c:v>
                </c:pt>
                <c:pt idx="1">
                  <c:v>1996</c:v>
                </c:pt>
                <c:pt idx="2">
                  <c:v>1996</c:v>
                </c:pt>
                <c:pt idx="3">
                  <c:v>1996</c:v>
                </c:pt>
                <c:pt idx="4">
                  <c:v>1996</c:v>
                </c:pt>
                <c:pt idx="5">
                  <c:v>1996</c:v>
                </c:pt>
                <c:pt idx="6">
                  <c:v>1997</c:v>
                </c:pt>
                <c:pt idx="7">
                  <c:v>1997</c:v>
                </c:pt>
                <c:pt idx="8">
                  <c:v>1997</c:v>
                </c:pt>
                <c:pt idx="9">
                  <c:v>1997</c:v>
                </c:pt>
                <c:pt idx="10">
                  <c:v>1997</c:v>
                </c:pt>
                <c:pt idx="11">
                  <c:v>1997</c:v>
                </c:pt>
                <c:pt idx="12">
                  <c:v>1997</c:v>
                </c:pt>
                <c:pt idx="13">
                  <c:v>1997</c:v>
                </c:pt>
                <c:pt idx="14">
                  <c:v>1997</c:v>
                </c:pt>
                <c:pt idx="15">
                  <c:v>1997</c:v>
                </c:pt>
                <c:pt idx="16">
                  <c:v>1997</c:v>
                </c:pt>
                <c:pt idx="17">
                  <c:v>1997</c:v>
                </c:pt>
                <c:pt idx="18">
                  <c:v>1998</c:v>
                </c:pt>
                <c:pt idx="19">
                  <c:v>1998</c:v>
                </c:pt>
                <c:pt idx="20">
                  <c:v>1998</c:v>
                </c:pt>
                <c:pt idx="21">
                  <c:v>1998</c:v>
                </c:pt>
                <c:pt idx="22">
                  <c:v>1998</c:v>
                </c:pt>
                <c:pt idx="23">
                  <c:v>1998</c:v>
                </c:pt>
                <c:pt idx="24">
                  <c:v>1998</c:v>
                </c:pt>
                <c:pt idx="25">
                  <c:v>1998</c:v>
                </c:pt>
                <c:pt idx="26">
                  <c:v>1998</c:v>
                </c:pt>
                <c:pt idx="27">
                  <c:v>1998</c:v>
                </c:pt>
                <c:pt idx="28">
                  <c:v>1998</c:v>
                </c:pt>
                <c:pt idx="29">
                  <c:v>1998</c:v>
                </c:pt>
                <c:pt idx="30">
                  <c:v>1999</c:v>
                </c:pt>
                <c:pt idx="31">
                  <c:v>1999</c:v>
                </c:pt>
                <c:pt idx="32">
                  <c:v>1999</c:v>
                </c:pt>
                <c:pt idx="33">
                  <c:v>1999</c:v>
                </c:pt>
                <c:pt idx="34">
                  <c:v>1999</c:v>
                </c:pt>
                <c:pt idx="35">
                  <c:v>1999</c:v>
                </c:pt>
                <c:pt idx="36">
                  <c:v>1999</c:v>
                </c:pt>
                <c:pt idx="37">
                  <c:v>1999</c:v>
                </c:pt>
                <c:pt idx="38">
                  <c:v>1999</c:v>
                </c:pt>
                <c:pt idx="39">
                  <c:v>1999</c:v>
                </c:pt>
                <c:pt idx="40">
                  <c:v>1999</c:v>
                </c:pt>
                <c:pt idx="41">
                  <c:v>1999</c:v>
                </c:pt>
                <c:pt idx="42">
                  <c:v>2000</c:v>
                </c:pt>
                <c:pt idx="43">
                  <c:v>2000</c:v>
                </c:pt>
                <c:pt idx="44">
                  <c:v>2000</c:v>
                </c:pt>
                <c:pt idx="45">
                  <c:v>2000</c:v>
                </c:pt>
                <c:pt idx="46">
                  <c:v>2000</c:v>
                </c:pt>
                <c:pt idx="47">
                  <c:v>2000</c:v>
                </c:pt>
                <c:pt idx="48">
                  <c:v>2000</c:v>
                </c:pt>
                <c:pt idx="49">
                  <c:v>2000</c:v>
                </c:pt>
                <c:pt idx="50">
                  <c:v>2000</c:v>
                </c:pt>
                <c:pt idx="51">
                  <c:v>2000</c:v>
                </c:pt>
                <c:pt idx="52">
                  <c:v>2000</c:v>
                </c:pt>
                <c:pt idx="53">
                  <c:v>2000</c:v>
                </c:pt>
                <c:pt idx="54">
                  <c:v>2001</c:v>
                </c:pt>
                <c:pt idx="55">
                  <c:v>2001</c:v>
                </c:pt>
                <c:pt idx="56">
                  <c:v>2001</c:v>
                </c:pt>
                <c:pt idx="57">
                  <c:v>2001</c:v>
                </c:pt>
                <c:pt idx="58">
                  <c:v>2001</c:v>
                </c:pt>
                <c:pt idx="59">
                  <c:v>2001</c:v>
                </c:pt>
                <c:pt idx="60">
                  <c:v>2001</c:v>
                </c:pt>
                <c:pt idx="61">
                  <c:v>2001</c:v>
                </c:pt>
                <c:pt idx="62">
                  <c:v>2001</c:v>
                </c:pt>
                <c:pt idx="63">
                  <c:v>2001</c:v>
                </c:pt>
                <c:pt idx="64">
                  <c:v>2001</c:v>
                </c:pt>
                <c:pt idx="65">
                  <c:v>2001</c:v>
                </c:pt>
                <c:pt idx="66">
                  <c:v>2002</c:v>
                </c:pt>
                <c:pt idx="67">
                  <c:v>2002</c:v>
                </c:pt>
                <c:pt idx="68">
                  <c:v>2002</c:v>
                </c:pt>
                <c:pt idx="69">
                  <c:v>2002</c:v>
                </c:pt>
                <c:pt idx="70">
                  <c:v>2002</c:v>
                </c:pt>
                <c:pt idx="71">
                  <c:v>2002</c:v>
                </c:pt>
                <c:pt idx="72">
                  <c:v>2002</c:v>
                </c:pt>
                <c:pt idx="73">
                  <c:v>2002</c:v>
                </c:pt>
                <c:pt idx="74">
                  <c:v>2002</c:v>
                </c:pt>
                <c:pt idx="75">
                  <c:v>2002</c:v>
                </c:pt>
                <c:pt idx="76">
                  <c:v>2002</c:v>
                </c:pt>
                <c:pt idx="77">
                  <c:v>2002</c:v>
                </c:pt>
                <c:pt idx="78">
                  <c:v>2003</c:v>
                </c:pt>
                <c:pt idx="79">
                  <c:v>2003</c:v>
                </c:pt>
                <c:pt idx="80">
                  <c:v>2003</c:v>
                </c:pt>
                <c:pt idx="81">
                  <c:v>2003</c:v>
                </c:pt>
                <c:pt idx="82">
                  <c:v>2003</c:v>
                </c:pt>
                <c:pt idx="83">
                  <c:v>2003</c:v>
                </c:pt>
                <c:pt idx="84">
                  <c:v>2003</c:v>
                </c:pt>
                <c:pt idx="85">
                  <c:v>2003</c:v>
                </c:pt>
                <c:pt idx="86">
                  <c:v>2003</c:v>
                </c:pt>
                <c:pt idx="87">
                  <c:v>2003</c:v>
                </c:pt>
                <c:pt idx="88">
                  <c:v>2003</c:v>
                </c:pt>
                <c:pt idx="89">
                  <c:v>2003</c:v>
                </c:pt>
                <c:pt idx="90">
                  <c:v>2004</c:v>
                </c:pt>
                <c:pt idx="91">
                  <c:v>2004</c:v>
                </c:pt>
                <c:pt idx="92">
                  <c:v>2004</c:v>
                </c:pt>
                <c:pt idx="93">
                  <c:v>2004</c:v>
                </c:pt>
                <c:pt idx="94">
                  <c:v>2004</c:v>
                </c:pt>
                <c:pt idx="95">
                  <c:v>2004</c:v>
                </c:pt>
                <c:pt idx="96">
                  <c:v>2004</c:v>
                </c:pt>
                <c:pt idx="97">
                  <c:v>2004</c:v>
                </c:pt>
                <c:pt idx="98">
                  <c:v>2004</c:v>
                </c:pt>
                <c:pt idx="99">
                  <c:v>2004</c:v>
                </c:pt>
                <c:pt idx="100">
                  <c:v>2004</c:v>
                </c:pt>
                <c:pt idx="101">
                  <c:v>2004</c:v>
                </c:pt>
                <c:pt idx="102">
                  <c:v>2005</c:v>
                </c:pt>
                <c:pt idx="103">
                  <c:v>2005</c:v>
                </c:pt>
                <c:pt idx="104">
                  <c:v>2005</c:v>
                </c:pt>
                <c:pt idx="105">
                  <c:v>2005</c:v>
                </c:pt>
                <c:pt idx="106">
                  <c:v>2005</c:v>
                </c:pt>
                <c:pt idx="107">
                  <c:v>2005</c:v>
                </c:pt>
                <c:pt idx="108">
                  <c:v>2005</c:v>
                </c:pt>
                <c:pt idx="109">
                  <c:v>2005</c:v>
                </c:pt>
                <c:pt idx="110">
                  <c:v>2005</c:v>
                </c:pt>
                <c:pt idx="111">
                  <c:v>2005</c:v>
                </c:pt>
                <c:pt idx="112">
                  <c:v>2005</c:v>
                </c:pt>
                <c:pt idx="113">
                  <c:v>2005</c:v>
                </c:pt>
                <c:pt idx="114">
                  <c:v>2006</c:v>
                </c:pt>
                <c:pt idx="115">
                  <c:v>2006</c:v>
                </c:pt>
                <c:pt idx="116">
                  <c:v>2006</c:v>
                </c:pt>
                <c:pt idx="117">
                  <c:v>2006</c:v>
                </c:pt>
                <c:pt idx="118">
                  <c:v>2006</c:v>
                </c:pt>
                <c:pt idx="119">
                  <c:v>2006</c:v>
                </c:pt>
                <c:pt idx="120">
                  <c:v>2006</c:v>
                </c:pt>
                <c:pt idx="121">
                  <c:v>2006</c:v>
                </c:pt>
                <c:pt idx="122">
                  <c:v>2006</c:v>
                </c:pt>
                <c:pt idx="123">
                  <c:v>2006</c:v>
                </c:pt>
                <c:pt idx="124">
                  <c:v>2006</c:v>
                </c:pt>
                <c:pt idx="125">
                  <c:v>2006</c:v>
                </c:pt>
                <c:pt idx="126">
                  <c:v>2007</c:v>
                </c:pt>
                <c:pt idx="127">
                  <c:v>2007</c:v>
                </c:pt>
                <c:pt idx="128">
                  <c:v>2007</c:v>
                </c:pt>
                <c:pt idx="129">
                  <c:v>2007</c:v>
                </c:pt>
                <c:pt idx="130">
                  <c:v>2007</c:v>
                </c:pt>
                <c:pt idx="131">
                  <c:v>2007</c:v>
                </c:pt>
                <c:pt idx="132">
                  <c:v>2007</c:v>
                </c:pt>
                <c:pt idx="133">
                  <c:v>2007</c:v>
                </c:pt>
                <c:pt idx="134">
                  <c:v>2007</c:v>
                </c:pt>
                <c:pt idx="135">
                  <c:v>2007</c:v>
                </c:pt>
                <c:pt idx="136">
                  <c:v>2007</c:v>
                </c:pt>
                <c:pt idx="137">
                  <c:v>2007</c:v>
                </c:pt>
                <c:pt idx="138">
                  <c:v>2008</c:v>
                </c:pt>
                <c:pt idx="139">
                  <c:v>2008</c:v>
                </c:pt>
                <c:pt idx="140">
                  <c:v>2008</c:v>
                </c:pt>
                <c:pt idx="141">
                  <c:v>2008</c:v>
                </c:pt>
                <c:pt idx="142">
                  <c:v>2008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2008</c:v>
                </c:pt>
                <c:pt idx="149">
                  <c:v>2008</c:v>
                </c:pt>
                <c:pt idx="150">
                  <c:v>2009</c:v>
                </c:pt>
                <c:pt idx="151">
                  <c:v>2009</c:v>
                </c:pt>
                <c:pt idx="152">
                  <c:v>2009</c:v>
                </c:pt>
                <c:pt idx="153">
                  <c:v>2009</c:v>
                </c:pt>
                <c:pt idx="154">
                  <c:v>2009</c:v>
                </c:pt>
                <c:pt idx="155">
                  <c:v>2009</c:v>
                </c:pt>
                <c:pt idx="156">
                  <c:v>2009</c:v>
                </c:pt>
                <c:pt idx="157">
                  <c:v>2009</c:v>
                </c:pt>
                <c:pt idx="158">
                  <c:v>2009</c:v>
                </c:pt>
                <c:pt idx="159">
                  <c:v>2009</c:v>
                </c:pt>
                <c:pt idx="160">
                  <c:v>2009</c:v>
                </c:pt>
                <c:pt idx="161">
                  <c:v>2009</c:v>
                </c:pt>
                <c:pt idx="162">
                  <c:v>2010</c:v>
                </c:pt>
                <c:pt idx="163">
                  <c:v>2010</c:v>
                </c:pt>
                <c:pt idx="164">
                  <c:v>2010</c:v>
                </c:pt>
                <c:pt idx="165">
                  <c:v>2010</c:v>
                </c:pt>
                <c:pt idx="166">
                  <c:v>2010</c:v>
                </c:pt>
                <c:pt idx="167">
                  <c:v>2010</c:v>
                </c:pt>
                <c:pt idx="168">
                  <c:v>2010</c:v>
                </c:pt>
              </c:numCache>
            </c:numRef>
          </c:cat>
          <c:val>
            <c:numRef>
              <c:f>Sheet1!$F$10:$F$178</c:f>
              <c:numCache>
                <c:formatCode>General</c:formatCode>
                <c:ptCount val="169"/>
                <c:pt idx="0">
                  <c:v>2147.1666666666665</c:v>
                </c:pt>
                <c:pt idx="1">
                  <c:v>2231.5</c:v>
                </c:pt>
                <c:pt idx="2">
                  <c:v>2317.8333333333335</c:v>
                </c:pt>
                <c:pt idx="3">
                  <c:v>2331.5</c:v>
                </c:pt>
                <c:pt idx="4">
                  <c:v>2342.5</c:v>
                </c:pt>
                <c:pt idx="5">
                  <c:v>2349</c:v>
                </c:pt>
                <c:pt idx="6">
                  <c:v>2563.8333333333335</c:v>
                </c:pt>
                <c:pt idx="7">
                  <c:v>2501.1666666666665</c:v>
                </c:pt>
                <c:pt idx="8">
                  <c:v>2410.6666666666665</c:v>
                </c:pt>
                <c:pt idx="9">
                  <c:v>2423</c:v>
                </c:pt>
                <c:pt idx="10">
                  <c:v>2391.5</c:v>
                </c:pt>
                <c:pt idx="11">
                  <c:v>2363.8333333333335</c:v>
                </c:pt>
                <c:pt idx="12">
                  <c:v>2119.3333333333335</c:v>
                </c:pt>
                <c:pt idx="13">
                  <c:v>2187</c:v>
                </c:pt>
                <c:pt idx="14">
                  <c:v>2274.5</c:v>
                </c:pt>
                <c:pt idx="15">
                  <c:v>2260.6666666666665</c:v>
                </c:pt>
                <c:pt idx="16">
                  <c:v>2283.5</c:v>
                </c:pt>
                <c:pt idx="17">
                  <c:v>2294.5</c:v>
                </c:pt>
                <c:pt idx="18">
                  <c:v>2522.5</c:v>
                </c:pt>
                <c:pt idx="19">
                  <c:v>2459.3333333333335</c:v>
                </c:pt>
                <c:pt idx="20">
                  <c:v>2364.8333333333335</c:v>
                </c:pt>
                <c:pt idx="21">
                  <c:v>2353</c:v>
                </c:pt>
                <c:pt idx="22">
                  <c:v>2377.5</c:v>
                </c:pt>
                <c:pt idx="23">
                  <c:v>2381.1666666666665</c:v>
                </c:pt>
                <c:pt idx="24">
                  <c:v>2162.5</c:v>
                </c:pt>
                <c:pt idx="25">
                  <c:v>2245.6666666666665</c:v>
                </c:pt>
                <c:pt idx="26">
                  <c:v>2338.8333333333335</c:v>
                </c:pt>
                <c:pt idx="27">
                  <c:v>2346.6666666666665</c:v>
                </c:pt>
                <c:pt idx="28">
                  <c:v>2332.3333333333335</c:v>
                </c:pt>
                <c:pt idx="29">
                  <c:v>2335.1666666666665</c:v>
                </c:pt>
                <c:pt idx="30">
                  <c:v>2564.6666666666665</c:v>
                </c:pt>
                <c:pt idx="31">
                  <c:v>2485.1666666666665</c:v>
                </c:pt>
                <c:pt idx="32">
                  <c:v>2411.1666666666665</c:v>
                </c:pt>
                <c:pt idx="33">
                  <c:v>2455.1666666666665</c:v>
                </c:pt>
                <c:pt idx="34">
                  <c:v>2487.6666666666665</c:v>
                </c:pt>
                <c:pt idx="35">
                  <c:v>2513.8333333333335</c:v>
                </c:pt>
                <c:pt idx="36">
                  <c:v>2309.5</c:v>
                </c:pt>
                <c:pt idx="37">
                  <c:v>2402.5</c:v>
                </c:pt>
                <c:pt idx="38">
                  <c:v>2489.8333333333335</c:v>
                </c:pt>
                <c:pt idx="39">
                  <c:v>2464.3333333333335</c:v>
                </c:pt>
                <c:pt idx="40">
                  <c:v>2435</c:v>
                </c:pt>
                <c:pt idx="41">
                  <c:v>2414.5</c:v>
                </c:pt>
                <c:pt idx="42">
                  <c:v>2620.6666666666665</c:v>
                </c:pt>
                <c:pt idx="43">
                  <c:v>2517</c:v>
                </c:pt>
                <c:pt idx="44">
                  <c:v>2447.6666666666665</c:v>
                </c:pt>
                <c:pt idx="45">
                  <c:v>2500.5</c:v>
                </c:pt>
                <c:pt idx="46">
                  <c:v>2544.8333333333335</c:v>
                </c:pt>
                <c:pt idx="47">
                  <c:v>2585.6666666666665</c:v>
                </c:pt>
                <c:pt idx="48">
                  <c:v>2406.1666666666665</c:v>
                </c:pt>
                <c:pt idx="49">
                  <c:v>2523.1666666666665</c:v>
                </c:pt>
                <c:pt idx="50">
                  <c:v>2631.5</c:v>
                </c:pt>
                <c:pt idx="51">
                  <c:v>2629.3333333333335</c:v>
                </c:pt>
                <c:pt idx="52">
                  <c:v>2619.6666666666665</c:v>
                </c:pt>
                <c:pt idx="53">
                  <c:v>2622</c:v>
                </c:pt>
                <c:pt idx="54">
                  <c:v>2840.5</c:v>
                </c:pt>
                <c:pt idx="55">
                  <c:v>2767.6666666666665</c:v>
                </c:pt>
                <c:pt idx="56">
                  <c:v>2686.5</c:v>
                </c:pt>
                <c:pt idx="57">
                  <c:v>2688.6666666666665</c:v>
                </c:pt>
                <c:pt idx="58">
                  <c:v>2714.1666666666665</c:v>
                </c:pt>
                <c:pt idx="59">
                  <c:v>2701.5</c:v>
                </c:pt>
                <c:pt idx="60">
                  <c:v>2473.5</c:v>
                </c:pt>
                <c:pt idx="61">
                  <c:v>2534.3333333333335</c:v>
                </c:pt>
                <c:pt idx="62">
                  <c:v>2618.8333333333335</c:v>
                </c:pt>
                <c:pt idx="63">
                  <c:v>2572.8333333333335</c:v>
                </c:pt>
                <c:pt idx="64">
                  <c:v>2541.8333333333335</c:v>
                </c:pt>
                <c:pt idx="65">
                  <c:v>2548.5</c:v>
                </c:pt>
                <c:pt idx="66">
                  <c:v>2774.3333333333335</c:v>
                </c:pt>
                <c:pt idx="67">
                  <c:v>2720.3333333333335</c:v>
                </c:pt>
                <c:pt idx="68">
                  <c:v>2636.8333333333335</c:v>
                </c:pt>
                <c:pt idx="69">
                  <c:v>2701.1666666666665</c:v>
                </c:pt>
                <c:pt idx="70">
                  <c:v>2712</c:v>
                </c:pt>
                <c:pt idx="71">
                  <c:v>2706.8333333333335</c:v>
                </c:pt>
                <c:pt idx="72">
                  <c:v>2476.3333333333335</c:v>
                </c:pt>
                <c:pt idx="73">
                  <c:v>2521.8333333333335</c:v>
                </c:pt>
                <c:pt idx="74">
                  <c:v>2584.8333333333335</c:v>
                </c:pt>
                <c:pt idx="75">
                  <c:v>2516.8333333333335</c:v>
                </c:pt>
                <c:pt idx="76">
                  <c:v>2491.8333333333335</c:v>
                </c:pt>
                <c:pt idx="77">
                  <c:v>2489</c:v>
                </c:pt>
                <c:pt idx="78">
                  <c:v>2737</c:v>
                </c:pt>
                <c:pt idx="79">
                  <c:v>2703</c:v>
                </c:pt>
                <c:pt idx="80">
                  <c:v>2628.6666666666665</c:v>
                </c:pt>
                <c:pt idx="81">
                  <c:v>2670</c:v>
                </c:pt>
                <c:pt idx="82">
                  <c:v>2702.5</c:v>
                </c:pt>
                <c:pt idx="83">
                  <c:v>2715</c:v>
                </c:pt>
                <c:pt idx="84">
                  <c:v>2476.6666666666665</c:v>
                </c:pt>
                <c:pt idx="85">
                  <c:v>2542.5</c:v>
                </c:pt>
                <c:pt idx="86">
                  <c:v>2626.8333333333335</c:v>
                </c:pt>
                <c:pt idx="87">
                  <c:v>2627.8333333333335</c:v>
                </c:pt>
                <c:pt idx="88">
                  <c:v>2639</c:v>
                </c:pt>
                <c:pt idx="89">
                  <c:v>2661.5</c:v>
                </c:pt>
                <c:pt idx="90">
                  <c:v>2956.5</c:v>
                </c:pt>
                <c:pt idx="91">
                  <c:v>2925.1666666666665</c:v>
                </c:pt>
                <c:pt idx="92">
                  <c:v>2891.6666666666665</c:v>
                </c:pt>
                <c:pt idx="93">
                  <c:v>2938.8333333333335</c:v>
                </c:pt>
                <c:pt idx="94">
                  <c:v>2976.1666666666665</c:v>
                </c:pt>
                <c:pt idx="95">
                  <c:v>2984.1666666666665</c:v>
                </c:pt>
                <c:pt idx="96">
                  <c:v>2727.8333333333335</c:v>
                </c:pt>
                <c:pt idx="97">
                  <c:v>2781.8333333333335</c:v>
                </c:pt>
                <c:pt idx="98">
                  <c:v>2821.6666666666665</c:v>
                </c:pt>
                <c:pt idx="99">
                  <c:v>2797.6666666666665</c:v>
                </c:pt>
                <c:pt idx="100">
                  <c:v>2791.6666666666665</c:v>
                </c:pt>
                <c:pt idx="101">
                  <c:v>2805.5</c:v>
                </c:pt>
                <c:pt idx="102">
                  <c:v>3086.8333333333335</c:v>
                </c:pt>
                <c:pt idx="103">
                  <c:v>3044.1666666666665</c:v>
                </c:pt>
                <c:pt idx="104">
                  <c:v>3012.5</c:v>
                </c:pt>
                <c:pt idx="105">
                  <c:v>3067.6666666666665</c:v>
                </c:pt>
                <c:pt idx="106">
                  <c:v>3099.1666666666665</c:v>
                </c:pt>
                <c:pt idx="107">
                  <c:v>3112</c:v>
                </c:pt>
                <c:pt idx="108">
                  <c:v>2875.6666666666665</c:v>
                </c:pt>
                <c:pt idx="109">
                  <c:v>2943.5</c:v>
                </c:pt>
                <c:pt idx="110">
                  <c:v>3013.8333333333335</c:v>
                </c:pt>
                <c:pt idx="111">
                  <c:v>2991.3333333333335</c:v>
                </c:pt>
                <c:pt idx="112">
                  <c:v>2983</c:v>
                </c:pt>
                <c:pt idx="113">
                  <c:v>3014</c:v>
                </c:pt>
                <c:pt idx="114">
                  <c:v>3300.3333333333335</c:v>
                </c:pt>
                <c:pt idx="115">
                  <c:v>3264.6666666666665</c:v>
                </c:pt>
                <c:pt idx="116">
                  <c:v>3207.3333333333335</c:v>
                </c:pt>
                <c:pt idx="117">
                  <c:v>3247.5</c:v>
                </c:pt>
                <c:pt idx="118">
                  <c:v>3292.1666666666665</c:v>
                </c:pt>
                <c:pt idx="119">
                  <c:v>3292.6666666666665</c:v>
                </c:pt>
                <c:pt idx="120">
                  <c:v>3030.8333333333335</c:v>
                </c:pt>
                <c:pt idx="121">
                  <c:v>3097.1666666666665</c:v>
                </c:pt>
                <c:pt idx="122">
                  <c:v>3169.1666666666665</c:v>
                </c:pt>
                <c:pt idx="123">
                  <c:v>3161.3333333333335</c:v>
                </c:pt>
                <c:pt idx="124">
                  <c:v>3127.3333333333335</c:v>
                </c:pt>
                <c:pt idx="125">
                  <c:v>3135</c:v>
                </c:pt>
                <c:pt idx="126">
                  <c:v>3434.3333333333335</c:v>
                </c:pt>
                <c:pt idx="127">
                  <c:v>3379.8333333333335</c:v>
                </c:pt>
                <c:pt idx="128">
                  <c:v>3327.6666666666665</c:v>
                </c:pt>
                <c:pt idx="129">
                  <c:v>3373</c:v>
                </c:pt>
                <c:pt idx="130">
                  <c:v>3417.5</c:v>
                </c:pt>
                <c:pt idx="131">
                  <c:v>3463.3333333333335</c:v>
                </c:pt>
                <c:pt idx="132">
                  <c:v>3186</c:v>
                </c:pt>
                <c:pt idx="133">
                  <c:v>3252.5</c:v>
                </c:pt>
                <c:pt idx="134">
                  <c:v>3353.1666666666665</c:v>
                </c:pt>
                <c:pt idx="135">
                  <c:v>3317.8333333333335</c:v>
                </c:pt>
                <c:pt idx="136">
                  <c:v>3302.1666666666665</c:v>
                </c:pt>
                <c:pt idx="137">
                  <c:v>3303.8333333333335</c:v>
                </c:pt>
                <c:pt idx="138">
                  <c:v>3570.3333333333335</c:v>
                </c:pt>
                <c:pt idx="139">
                  <c:v>3497.8333333333335</c:v>
                </c:pt>
                <c:pt idx="140">
                  <c:v>3418.3333333333335</c:v>
                </c:pt>
                <c:pt idx="141">
                  <c:v>3446.3333333333335</c:v>
                </c:pt>
                <c:pt idx="142">
                  <c:v>3458</c:v>
                </c:pt>
                <c:pt idx="143">
                  <c:v>3446.6666666666665</c:v>
                </c:pt>
                <c:pt idx="144">
                  <c:v>3160.1666666666665</c:v>
                </c:pt>
                <c:pt idx="145">
                  <c:v>3226.8333333333335</c:v>
                </c:pt>
                <c:pt idx="146">
                  <c:v>3285.6666666666665</c:v>
                </c:pt>
                <c:pt idx="147">
                  <c:v>3227.3333333333335</c:v>
                </c:pt>
                <c:pt idx="148">
                  <c:v>3164.6666666666665</c:v>
                </c:pt>
                <c:pt idx="149">
                  <c:v>3106.5</c:v>
                </c:pt>
                <c:pt idx="150">
                  <c:v>3268.8333333333335</c:v>
                </c:pt>
                <c:pt idx="151">
                  <c:v>3153.6666666666665</c:v>
                </c:pt>
                <c:pt idx="152">
                  <c:v>3029.6666666666665</c:v>
                </c:pt>
                <c:pt idx="153">
                  <c:v>3005.8333333333335</c:v>
                </c:pt>
                <c:pt idx="154">
                  <c:v>3030.1666666666665</c:v>
                </c:pt>
                <c:pt idx="155">
                  <c:v>3026.1666666666665</c:v>
                </c:pt>
                <c:pt idx="156">
                  <c:v>2811.5</c:v>
                </c:pt>
                <c:pt idx="157">
                  <c:v>2878.1666666666665</c:v>
                </c:pt>
                <c:pt idx="158">
                  <c:v>2961</c:v>
                </c:pt>
                <c:pt idx="159">
                  <c:v>2956.1666666666665</c:v>
                </c:pt>
                <c:pt idx="160">
                  <c:v>2927.1666666666665</c:v>
                </c:pt>
                <c:pt idx="161">
                  <c:v>2919.1666666666665</c:v>
                </c:pt>
                <c:pt idx="162">
                  <c:v>3129.5</c:v>
                </c:pt>
                <c:pt idx="163">
                  <c:v>3064.1666666666665</c:v>
                </c:pt>
                <c:pt idx="164">
                  <c:v>2988.8333333333335</c:v>
                </c:pt>
                <c:pt idx="165">
                  <c:v>3042</c:v>
                </c:pt>
                <c:pt idx="166">
                  <c:v>3079.3333333333335</c:v>
                </c:pt>
                <c:pt idx="167">
                  <c:v>3086.3333333333335</c:v>
                </c:pt>
                <c:pt idx="168">
                  <c:v>2886.3333333333335</c:v>
                </c:pt>
              </c:numCache>
            </c:numRef>
          </c:val>
          <c:smooth val="0"/>
        </c:ser>
        <c:ser>
          <c:idx val="3"/>
          <c:order val="3"/>
          <c:tx>
            <c:v>4 Month Weighted Moving Average</c:v>
          </c:tx>
          <c:marker>
            <c:symbol val="none"/>
          </c:marker>
          <c:cat>
            <c:numRef>
              <c:f>Sheet1!$B$10:$B$178</c:f>
              <c:numCache>
                <c:formatCode>General</c:formatCode>
                <c:ptCount val="169"/>
                <c:pt idx="0">
                  <c:v>1996</c:v>
                </c:pt>
                <c:pt idx="1">
                  <c:v>1996</c:v>
                </c:pt>
                <c:pt idx="2">
                  <c:v>1996</c:v>
                </c:pt>
                <c:pt idx="3">
                  <c:v>1996</c:v>
                </c:pt>
                <c:pt idx="4">
                  <c:v>1996</c:v>
                </c:pt>
                <c:pt idx="5">
                  <c:v>1996</c:v>
                </c:pt>
                <c:pt idx="6">
                  <c:v>1997</c:v>
                </c:pt>
                <c:pt idx="7">
                  <c:v>1997</c:v>
                </c:pt>
                <c:pt idx="8">
                  <c:v>1997</c:v>
                </c:pt>
                <c:pt idx="9">
                  <c:v>1997</c:v>
                </c:pt>
                <c:pt idx="10">
                  <c:v>1997</c:v>
                </c:pt>
                <c:pt idx="11">
                  <c:v>1997</c:v>
                </c:pt>
                <c:pt idx="12">
                  <c:v>1997</c:v>
                </c:pt>
                <c:pt idx="13">
                  <c:v>1997</c:v>
                </c:pt>
                <c:pt idx="14">
                  <c:v>1997</c:v>
                </c:pt>
                <c:pt idx="15">
                  <c:v>1997</c:v>
                </c:pt>
                <c:pt idx="16">
                  <c:v>1997</c:v>
                </c:pt>
                <c:pt idx="17">
                  <c:v>1997</c:v>
                </c:pt>
                <c:pt idx="18">
                  <c:v>1998</c:v>
                </c:pt>
                <c:pt idx="19">
                  <c:v>1998</c:v>
                </c:pt>
                <c:pt idx="20">
                  <c:v>1998</c:v>
                </c:pt>
                <c:pt idx="21">
                  <c:v>1998</c:v>
                </c:pt>
                <c:pt idx="22">
                  <c:v>1998</c:v>
                </c:pt>
                <c:pt idx="23">
                  <c:v>1998</c:v>
                </c:pt>
                <c:pt idx="24">
                  <c:v>1998</c:v>
                </c:pt>
                <c:pt idx="25">
                  <c:v>1998</c:v>
                </c:pt>
                <c:pt idx="26">
                  <c:v>1998</c:v>
                </c:pt>
                <c:pt idx="27">
                  <c:v>1998</c:v>
                </c:pt>
                <c:pt idx="28">
                  <c:v>1998</c:v>
                </c:pt>
                <c:pt idx="29">
                  <c:v>1998</c:v>
                </c:pt>
                <c:pt idx="30">
                  <c:v>1999</c:v>
                </c:pt>
                <c:pt idx="31">
                  <c:v>1999</c:v>
                </c:pt>
                <c:pt idx="32">
                  <c:v>1999</c:v>
                </c:pt>
                <c:pt idx="33">
                  <c:v>1999</c:v>
                </c:pt>
                <c:pt idx="34">
                  <c:v>1999</c:v>
                </c:pt>
                <c:pt idx="35">
                  <c:v>1999</c:v>
                </c:pt>
                <c:pt idx="36">
                  <c:v>1999</c:v>
                </c:pt>
                <c:pt idx="37">
                  <c:v>1999</c:v>
                </c:pt>
                <c:pt idx="38">
                  <c:v>1999</c:v>
                </c:pt>
                <c:pt idx="39">
                  <c:v>1999</c:v>
                </c:pt>
                <c:pt idx="40">
                  <c:v>1999</c:v>
                </c:pt>
                <c:pt idx="41">
                  <c:v>1999</c:v>
                </c:pt>
                <c:pt idx="42">
                  <c:v>2000</c:v>
                </c:pt>
                <c:pt idx="43">
                  <c:v>2000</c:v>
                </c:pt>
                <c:pt idx="44">
                  <c:v>2000</c:v>
                </c:pt>
                <c:pt idx="45">
                  <c:v>2000</c:v>
                </c:pt>
                <c:pt idx="46">
                  <c:v>2000</c:v>
                </c:pt>
                <c:pt idx="47">
                  <c:v>2000</c:v>
                </c:pt>
                <c:pt idx="48">
                  <c:v>2000</c:v>
                </c:pt>
                <c:pt idx="49">
                  <c:v>2000</c:v>
                </c:pt>
                <c:pt idx="50">
                  <c:v>2000</c:v>
                </c:pt>
                <c:pt idx="51">
                  <c:v>2000</c:v>
                </c:pt>
                <c:pt idx="52">
                  <c:v>2000</c:v>
                </c:pt>
                <c:pt idx="53">
                  <c:v>2000</c:v>
                </c:pt>
                <c:pt idx="54">
                  <c:v>2001</c:v>
                </c:pt>
                <c:pt idx="55">
                  <c:v>2001</c:v>
                </c:pt>
                <c:pt idx="56">
                  <c:v>2001</c:v>
                </c:pt>
                <c:pt idx="57">
                  <c:v>2001</c:v>
                </c:pt>
                <c:pt idx="58">
                  <c:v>2001</c:v>
                </c:pt>
                <c:pt idx="59">
                  <c:v>2001</c:v>
                </c:pt>
                <c:pt idx="60">
                  <c:v>2001</c:v>
                </c:pt>
                <c:pt idx="61">
                  <c:v>2001</c:v>
                </c:pt>
                <c:pt idx="62">
                  <c:v>2001</c:v>
                </c:pt>
                <c:pt idx="63">
                  <c:v>2001</c:v>
                </c:pt>
                <c:pt idx="64">
                  <c:v>2001</c:v>
                </c:pt>
                <c:pt idx="65">
                  <c:v>2001</c:v>
                </c:pt>
                <c:pt idx="66">
                  <c:v>2002</c:v>
                </c:pt>
                <c:pt idx="67">
                  <c:v>2002</c:v>
                </c:pt>
                <c:pt idx="68">
                  <c:v>2002</c:v>
                </c:pt>
                <c:pt idx="69">
                  <c:v>2002</c:v>
                </c:pt>
                <c:pt idx="70">
                  <c:v>2002</c:v>
                </c:pt>
                <c:pt idx="71">
                  <c:v>2002</c:v>
                </c:pt>
                <c:pt idx="72">
                  <c:v>2002</c:v>
                </c:pt>
                <c:pt idx="73">
                  <c:v>2002</c:v>
                </c:pt>
                <c:pt idx="74">
                  <c:v>2002</c:v>
                </c:pt>
                <c:pt idx="75">
                  <c:v>2002</c:v>
                </c:pt>
                <c:pt idx="76">
                  <c:v>2002</c:v>
                </c:pt>
                <c:pt idx="77">
                  <c:v>2002</c:v>
                </c:pt>
                <c:pt idx="78">
                  <c:v>2003</c:v>
                </c:pt>
                <c:pt idx="79">
                  <c:v>2003</c:v>
                </c:pt>
                <c:pt idx="80">
                  <c:v>2003</c:v>
                </c:pt>
                <c:pt idx="81">
                  <c:v>2003</c:v>
                </c:pt>
                <c:pt idx="82">
                  <c:v>2003</c:v>
                </c:pt>
                <c:pt idx="83">
                  <c:v>2003</c:v>
                </c:pt>
                <c:pt idx="84">
                  <c:v>2003</c:v>
                </c:pt>
                <c:pt idx="85">
                  <c:v>2003</c:v>
                </c:pt>
                <c:pt idx="86">
                  <c:v>2003</c:v>
                </c:pt>
                <c:pt idx="87">
                  <c:v>2003</c:v>
                </c:pt>
                <c:pt idx="88">
                  <c:v>2003</c:v>
                </c:pt>
                <c:pt idx="89">
                  <c:v>2003</c:v>
                </c:pt>
                <c:pt idx="90">
                  <c:v>2004</c:v>
                </c:pt>
                <c:pt idx="91">
                  <c:v>2004</c:v>
                </c:pt>
                <c:pt idx="92">
                  <c:v>2004</c:v>
                </c:pt>
                <c:pt idx="93">
                  <c:v>2004</c:v>
                </c:pt>
                <c:pt idx="94">
                  <c:v>2004</c:v>
                </c:pt>
                <c:pt idx="95">
                  <c:v>2004</c:v>
                </c:pt>
                <c:pt idx="96">
                  <c:v>2004</c:v>
                </c:pt>
                <c:pt idx="97">
                  <c:v>2004</c:v>
                </c:pt>
                <c:pt idx="98">
                  <c:v>2004</c:v>
                </c:pt>
                <c:pt idx="99">
                  <c:v>2004</c:v>
                </c:pt>
                <c:pt idx="100">
                  <c:v>2004</c:v>
                </c:pt>
                <c:pt idx="101">
                  <c:v>2004</c:v>
                </c:pt>
                <c:pt idx="102">
                  <c:v>2005</c:v>
                </c:pt>
                <c:pt idx="103">
                  <c:v>2005</c:v>
                </c:pt>
                <c:pt idx="104">
                  <c:v>2005</c:v>
                </c:pt>
                <c:pt idx="105">
                  <c:v>2005</c:v>
                </c:pt>
                <c:pt idx="106">
                  <c:v>2005</c:v>
                </c:pt>
                <c:pt idx="107">
                  <c:v>2005</c:v>
                </c:pt>
                <c:pt idx="108">
                  <c:v>2005</c:v>
                </c:pt>
                <c:pt idx="109">
                  <c:v>2005</c:v>
                </c:pt>
                <c:pt idx="110">
                  <c:v>2005</c:v>
                </c:pt>
                <c:pt idx="111">
                  <c:v>2005</c:v>
                </c:pt>
                <c:pt idx="112">
                  <c:v>2005</c:v>
                </c:pt>
                <c:pt idx="113">
                  <c:v>2005</c:v>
                </c:pt>
                <c:pt idx="114">
                  <c:v>2006</c:v>
                </c:pt>
                <c:pt idx="115">
                  <c:v>2006</c:v>
                </c:pt>
                <c:pt idx="116">
                  <c:v>2006</c:v>
                </c:pt>
                <c:pt idx="117">
                  <c:v>2006</c:v>
                </c:pt>
                <c:pt idx="118">
                  <c:v>2006</c:v>
                </c:pt>
                <c:pt idx="119">
                  <c:v>2006</c:v>
                </c:pt>
                <c:pt idx="120">
                  <c:v>2006</c:v>
                </c:pt>
                <c:pt idx="121">
                  <c:v>2006</c:v>
                </c:pt>
                <c:pt idx="122">
                  <c:v>2006</c:v>
                </c:pt>
                <c:pt idx="123">
                  <c:v>2006</c:v>
                </c:pt>
                <c:pt idx="124">
                  <c:v>2006</c:v>
                </c:pt>
                <c:pt idx="125">
                  <c:v>2006</c:v>
                </c:pt>
                <c:pt idx="126">
                  <c:v>2007</c:v>
                </c:pt>
                <c:pt idx="127">
                  <c:v>2007</c:v>
                </c:pt>
                <c:pt idx="128">
                  <c:v>2007</c:v>
                </c:pt>
                <c:pt idx="129">
                  <c:v>2007</c:v>
                </c:pt>
                <c:pt idx="130">
                  <c:v>2007</c:v>
                </c:pt>
                <c:pt idx="131">
                  <c:v>2007</c:v>
                </c:pt>
                <c:pt idx="132">
                  <c:v>2007</c:v>
                </c:pt>
                <c:pt idx="133">
                  <c:v>2007</c:v>
                </c:pt>
                <c:pt idx="134">
                  <c:v>2007</c:v>
                </c:pt>
                <c:pt idx="135">
                  <c:v>2007</c:v>
                </c:pt>
                <c:pt idx="136">
                  <c:v>2007</c:v>
                </c:pt>
                <c:pt idx="137">
                  <c:v>2007</c:v>
                </c:pt>
                <c:pt idx="138">
                  <c:v>2008</c:v>
                </c:pt>
                <c:pt idx="139">
                  <c:v>2008</c:v>
                </c:pt>
                <c:pt idx="140">
                  <c:v>2008</c:v>
                </c:pt>
                <c:pt idx="141">
                  <c:v>2008</c:v>
                </c:pt>
                <c:pt idx="142">
                  <c:v>2008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2008</c:v>
                </c:pt>
                <c:pt idx="149">
                  <c:v>2008</c:v>
                </c:pt>
                <c:pt idx="150">
                  <c:v>2009</c:v>
                </c:pt>
                <c:pt idx="151">
                  <c:v>2009</c:v>
                </c:pt>
                <c:pt idx="152">
                  <c:v>2009</c:v>
                </c:pt>
                <c:pt idx="153">
                  <c:v>2009</c:v>
                </c:pt>
                <c:pt idx="154">
                  <c:v>2009</c:v>
                </c:pt>
                <c:pt idx="155">
                  <c:v>2009</c:v>
                </c:pt>
                <c:pt idx="156">
                  <c:v>2009</c:v>
                </c:pt>
                <c:pt idx="157">
                  <c:v>2009</c:v>
                </c:pt>
                <c:pt idx="158">
                  <c:v>2009</c:v>
                </c:pt>
                <c:pt idx="159">
                  <c:v>2009</c:v>
                </c:pt>
                <c:pt idx="160">
                  <c:v>2009</c:v>
                </c:pt>
                <c:pt idx="161">
                  <c:v>2009</c:v>
                </c:pt>
                <c:pt idx="162">
                  <c:v>2010</c:v>
                </c:pt>
                <c:pt idx="163">
                  <c:v>2010</c:v>
                </c:pt>
                <c:pt idx="164">
                  <c:v>2010</c:v>
                </c:pt>
                <c:pt idx="165">
                  <c:v>2010</c:v>
                </c:pt>
                <c:pt idx="166">
                  <c:v>2010</c:v>
                </c:pt>
                <c:pt idx="167">
                  <c:v>2010</c:v>
                </c:pt>
                <c:pt idx="168">
                  <c:v>2010</c:v>
                </c:pt>
              </c:numCache>
            </c:numRef>
          </c:cat>
          <c:val>
            <c:numRef>
              <c:f>Sheet1!$G$10:$G$178</c:f>
              <c:numCache>
                <c:formatCode>General</c:formatCode>
                <c:ptCount val="169"/>
                <c:pt idx="0">
                  <c:v>2331.9</c:v>
                </c:pt>
                <c:pt idx="1">
                  <c:v>2389.1</c:v>
                </c:pt>
                <c:pt idx="2">
                  <c:v>2385.7000000000003</c:v>
                </c:pt>
                <c:pt idx="3">
                  <c:v>2272.2000000000003</c:v>
                </c:pt>
                <c:pt idx="4">
                  <c:v>2233.1999999999998</c:v>
                </c:pt>
                <c:pt idx="5">
                  <c:v>2367.8000000000002</c:v>
                </c:pt>
                <c:pt idx="6">
                  <c:v>2521.1999999999998</c:v>
                </c:pt>
                <c:pt idx="7">
                  <c:v>2647.4</c:v>
                </c:pt>
                <c:pt idx="8">
                  <c:v>2658.4999999999995</c:v>
                </c:pt>
                <c:pt idx="9">
                  <c:v>2573.8000000000002</c:v>
                </c:pt>
                <c:pt idx="10">
                  <c:v>1915.8000000000002</c:v>
                </c:pt>
                <c:pt idx="11">
                  <c:v>2118.4</c:v>
                </c:pt>
                <c:pt idx="12">
                  <c:v>2314.1999999999998</c:v>
                </c:pt>
                <c:pt idx="13">
                  <c:v>2269.2000000000003</c:v>
                </c:pt>
                <c:pt idx="14">
                  <c:v>2285.6999999999998</c:v>
                </c:pt>
                <c:pt idx="15">
                  <c:v>2205.5</c:v>
                </c:pt>
                <c:pt idx="16">
                  <c:v>2232.8000000000002</c:v>
                </c:pt>
                <c:pt idx="17">
                  <c:v>2337.5</c:v>
                </c:pt>
                <c:pt idx="18">
                  <c:v>2472.1000000000004</c:v>
                </c:pt>
                <c:pt idx="19">
                  <c:v>2579.5</c:v>
                </c:pt>
                <c:pt idx="20">
                  <c:v>2590</c:v>
                </c:pt>
                <c:pt idx="21">
                  <c:v>2518.5</c:v>
                </c:pt>
                <c:pt idx="22">
                  <c:v>1911.6</c:v>
                </c:pt>
                <c:pt idx="23">
                  <c:v>2121</c:v>
                </c:pt>
                <c:pt idx="24">
                  <c:v>2361</c:v>
                </c:pt>
                <c:pt idx="25">
                  <c:v>2432.4</c:v>
                </c:pt>
                <c:pt idx="26">
                  <c:v>2360.9</c:v>
                </c:pt>
                <c:pt idx="27">
                  <c:v>2259.8999999999996</c:v>
                </c:pt>
                <c:pt idx="28">
                  <c:v>2279.6999999999998</c:v>
                </c:pt>
                <c:pt idx="29">
                  <c:v>2343.2000000000003</c:v>
                </c:pt>
                <c:pt idx="30">
                  <c:v>2495.1</c:v>
                </c:pt>
                <c:pt idx="31">
                  <c:v>2630.7999999999997</c:v>
                </c:pt>
                <c:pt idx="32">
                  <c:v>2641</c:v>
                </c:pt>
                <c:pt idx="33">
                  <c:v>2605.2000000000003</c:v>
                </c:pt>
                <c:pt idx="34">
                  <c:v>2028.0000000000002</c:v>
                </c:pt>
                <c:pt idx="35">
                  <c:v>2299.5</c:v>
                </c:pt>
                <c:pt idx="36">
                  <c:v>2568</c:v>
                </c:pt>
                <c:pt idx="37">
                  <c:v>2566.5</c:v>
                </c:pt>
                <c:pt idx="38">
                  <c:v>2500</c:v>
                </c:pt>
                <c:pt idx="39">
                  <c:v>2371.7000000000003</c:v>
                </c:pt>
                <c:pt idx="40">
                  <c:v>2360.1999999999998</c:v>
                </c:pt>
                <c:pt idx="41">
                  <c:v>2415.6999999999998</c:v>
                </c:pt>
                <c:pt idx="42">
                  <c:v>2553.1000000000004</c:v>
                </c:pt>
                <c:pt idx="43">
                  <c:v>2644.4000000000005</c:v>
                </c:pt>
                <c:pt idx="44">
                  <c:v>2655.9</c:v>
                </c:pt>
                <c:pt idx="45">
                  <c:v>2628.4</c:v>
                </c:pt>
                <c:pt idx="46">
                  <c:v>2076.6</c:v>
                </c:pt>
                <c:pt idx="47">
                  <c:v>2422.1</c:v>
                </c:pt>
                <c:pt idx="48">
                  <c:v>2701</c:v>
                </c:pt>
                <c:pt idx="49">
                  <c:v>2679.1000000000004</c:v>
                </c:pt>
                <c:pt idx="50">
                  <c:v>2636.2000000000003</c:v>
                </c:pt>
                <c:pt idx="51">
                  <c:v>2536.9</c:v>
                </c:pt>
                <c:pt idx="52">
                  <c:v>2544</c:v>
                </c:pt>
                <c:pt idx="53">
                  <c:v>2668</c:v>
                </c:pt>
                <c:pt idx="54">
                  <c:v>2812.3</c:v>
                </c:pt>
                <c:pt idx="55">
                  <c:v>2878.6000000000004</c:v>
                </c:pt>
                <c:pt idx="56">
                  <c:v>2899</c:v>
                </c:pt>
                <c:pt idx="57">
                  <c:v>2834.1000000000004</c:v>
                </c:pt>
                <c:pt idx="58">
                  <c:v>2241</c:v>
                </c:pt>
                <c:pt idx="59">
                  <c:v>2500.1000000000004</c:v>
                </c:pt>
                <c:pt idx="60">
                  <c:v>2711.4</c:v>
                </c:pt>
                <c:pt idx="61">
                  <c:v>2679.9000000000005</c:v>
                </c:pt>
                <c:pt idx="62">
                  <c:v>2581.9</c:v>
                </c:pt>
                <c:pt idx="63">
                  <c:v>2470.1999999999998</c:v>
                </c:pt>
                <c:pt idx="64">
                  <c:v>2465.3000000000002</c:v>
                </c:pt>
                <c:pt idx="65">
                  <c:v>2586.9</c:v>
                </c:pt>
                <c:pt idx="66">
                  <c:v>2688.7</c:v>
                </c:pt>
                <c:pt idx="67">
                  <c:v>2856.1</c:v>
                </c:pt>
                <c:pt idx="68">
                  <c:v>2889.5</c:v>
                </c:pt>
                <c:pt idx="69">
                  <c:v>2853.4</c:v>
                </c:pt>
                <c:pt idx="70">
                  <c:v>2269.1000000000004</c:v>
                </c:pt>
                <c:pt idx="71">
                  <c:v>2512.2000000000003</c:v>
                </c:pt>
                <c:pt idx="72">
                  <c:v>2718.1</c:v>
                </c:pt>
                <c:pt idx="73">
                  <c:v>2623.5</c:v>
                </c:pt>
                <c:pt idx="74">
                  <c:v>2554.6000000000004</c:v>
                </c:pt>
                <c:pt idx="75">
                  <c:v>2416.9</c:v>
                </c:pt>
                <c:pt idx="76">
                  <c:v>2395.1000000000004</c:v>
                </c:pt>
                <c:pt idx="77">
                  <c:v>2509.2999999999997</c:v>
                </c:pt>
                <c:pt idx="78">
                  <c:v>2655.3</c:v>
                </c:pt>
                <c:pt idx="79">
                  <c:v>2835.6000000000004</c:v>
                </c:pt>
                <c:pt idx="80">
                  <c:v>2908.8</c:v>
                </c:pt>
                <c:pt idx="81">
                  <c:v>2886.5000000000005</c:v>
                </c:pt>
                <c:pt idx="82">
                  <c:v>2248.8000000000002</c:v>
                </c:pt>
                <c:pt idx="83">
                  <c:v>2451.7999999999997</c:v>
                </c:pt>
                <c:pt idx="84">
                  <c:v>2685</c:v>
                </c:pt>
                <c:pt idx="85">
                  <c:v>2689.6000000000004</c:v>
                </c:pt>
                <c:pt idx="86">
                  <c:v>2639.4</c:v>
                </c:pt>
                <c:pt idx="87">
                  <c:v>2534.8000000000002</c:v>
                </c:pt>
                <c:pt idx="88">
                  <c:v>2566.5</c:v>
                </c:pt>
                <c:pt idx="89">
                  <c:v>2682.8999999999996</c:v>
                </c:pt>
                <c:pt idx="90">
                  <c:v>2911.5</c:v>
                </c:pt>
                <c:pt idx="91">
                  <c:v>3092.1</c:v>
                </c:pt>
                <c:pt idx="92">
                  <c:v>3166.7000000000003</c:v>
                </c:pt>
                <c:pt idx="93">
                  <c:v>3174.5</c:v>
                </c:pt>
                <c:pt idx="94">
                  <c:v>2510</c:v>
                </c:pt>
                <c:pt idx="95">
                  <c:v>2737</c:v>
                </c:pt>
                <c:pt idx="96">
                  <c:v>2947.7</c:v>
                </c:pt>
                <c:pt idx="97">
                  <c:v>2920.9000000000005</c:v>
                </c:pt>
                <c:pt idx="98">
                  <c:v>2813.2000000000003</c:v>
                </c:pt>
                <c:pt idx="99">
                  <c:v>2689.9</c:v>
                </c:pt>
                <c:pt idx="100">
                  <c:v>2678.9</c:v>
                </c:pt>
                <c:pt idx="101">
                  <c:v>2790.5</c:v>
                </c:pt>
                <c:pt idx="102">
                  <c:v>3064.7</c:v>
                </c:pt>
                <c:pt idx="103">
                  <c:v>3243.4</c:v>
                </c:pt>
                <c:pt idx="104">
                  <c:v>3282.6</c:v>
                </c:pt>
                <c:pt idx="105">
                  <c:v>3283.4</c:v>
                </c:pt>
                <c:pt idx="106">
                  <c:v>2604.6000000000004</c:v>
                </c:pt>
                <c:pt idx="107">
                  <c:v>2859.3</c:v>
                </c:pt>
                <c:pt idx="108">
                  <c:v>3127.3999999999996</c:v>
                </c:pt>
                <c:pt idx="109">
                  <c:v>3099.2000000000003</c:v>
                </c:pt>
                <c:pt idx="110">
                  <c:v>3011.6</c:v>
                </c:pt>
                <c:pt idx="111">
                  <c:v>2909.2000000000003</c:v>
                </c:pt>
                <c:pt idx="112">
                  <c:v>2862</c:v>
                </c:pt>
                <c:pt idx="113">
                  <c:v>2996.2</c:v>
                </c:pt>
                <c:pt idx="114">
                  <c:v>3267.3999999999996</c:v>
                </c:pt>
                <c:pt idx="115">
                  <c:v>3457.2000000000003</c:v>
                </c:pt>
                <c:pt idx="116">
                  <c:v>3524.2000000000003</c:v>
                </c:pt>
                <c:pt idx="117">
                  <c:v>3487.5</c:v>
                </c:pt>
                <c:pt idx="118">
                  <c:v>2748.2</c:v>
                </c:pt>
                <c:pt idx="119">
                  <c:v>2984.8</c:v>
                </c:pt>
                <c:pt idx="120">
                  <c:v>3287.7000000000003</c:v>
                </c:pt>
                <c:pt idx="121">
                  <c:v>3290.9</c:v>
                </c:pt>
                <c:pt idx="122">
                  <c:v>3176.9000000000005</c:v>
                </c:pt>
                <c:pt idx="123">
                  <c:v>3060.2000000000003</c:v>
                </c:pt>
                <c:pt idx="124">
                  <c:v>3007.2</c:v>
                </c:pt>
                <c:pt idx="125">
                  <c:v>3107.3</c:v>
                </c:pt>
                <c:pt idx="126">
                  <c:v>3396.5</c:v>
                </c:pt>
                <c:pt idx="127">
                  <c:v>3549.6</c:v>
                </c:pt>
                <c:pt idx="128">
                  <c:v>3637.4</c:v>
                </c:pt>
                <c:pt idx="129">
                  <c:v>3645.1</c:v>
                </c:pt>
                <c:pt idx="130">
                  <c:v>2863.6000000000004</c:v>
                </c:pt>
                <c:pt idx="131">
                  <c:v>3144.6</c:v>
                </c:pt>
                <c:pt idx="132">
                  <c:v>3473.9999999999995</c:v>
                </c:pt>
                <c:pt idx="133">
                  <c:v>3445.9999999999995</c:v>
                </c:pt>
                <c:pt idx="134">
                  <c:v>3388.4</c:v>
                </c:pt>
                <c:pt idx="135">
                  <c:v>3198.8</c:v>
                </c:pt>
                <c:pt idx="136">
                  <c:v>3152.6</c:v>
                </c:pt>
                <c:pt idx="137">
                  <c:v>3304.8</c:v>
                </c:pt>
                <c:pt idx="138">
                  <c:v>3522.9</c:v>
                </c:pt>
                <c:pt idx="139">
                  <c:v>3687.7000000000003</c:v>
                </c:pt>
                <c:pt idx="140">
                  <c:v>3737.3999999999996</c:v>
                </c:pt>
                <c:pt idx="141">
                  <c:v>3629.3</c:v>
                </c:pt>
                <c:pt idx="142">
                  <c:v>2876.1</c:v>
                </c:pt>
                <c:pt idx="143">
                  <c:v>3171.6000000000004</c:v>
                </c:pt>
                <c:pt idx="144">
                  <c:v>3425.6000000000004</c:v>
                </c:pt>
                <c:pt idx="145">
                  <c:v>3391.4999999999995</c:v>
                </c:pt>
                <c:pt idx="146">
                  <c:v>3309.8</c:v>
                </c:pt>
                <c:pt idx="147">
                  <c:v>3097.2999999999997</c:v>
                </c:pt>
                <c:pt idx="148">
                  <c:v>3034.4000000000005</c:v>
                </c:pt>
                <c:pt idx="149">
                  <c:v>3097.7000000000003</c:v>
                </c:pt>
                <c:pt idx="150">
                  <c:v>3200.4</c:v>
                </c:pt>
                <c:pt idx="151">
                  <c:v>3262.1</c:v>
                </c:pt>
                <c:pt idx="152">
                  <c:v>3249.7999999999997</c:v>
                </c:pt>
                <c:pt idx="153">
                  <c:v>3116.5</c:v>
                </c:pt>
                <c:pt idx="154">
                  <c:v>2520.8000000000002</c:v>
                </c:pt>
                <c:pt idx="155">
                  <c:v>2784.0000000000005</c:v>
                </c:pt>
                <c:pt idx="156">
                  <c:v>3053.4</c:v>
                </c:pt>
                <c:pt idx="157">
                  <c:v>3095.7000000000003</c:v>
                </c:pt>
                <c:pt idx="158">
                  <c:v>2983.5000000000005</c:v>
                </c:pt>
                <c:pt idx="159">
                  <c:v>2817.8</c:v>
                </c:pt>
                <c:pt idx="160">
                  <c:v>2806.7000000000003</c:v>
                </c:pt>
                <c:pt idx="161">
                  <c:v>2934.5</c:v>
                </c:pt>
                <c:pt idx="162">
                  <c:v>3106.2000000000003</c:v>
                </c:pt>
                <c:pt idx="163">
                  <c:v>3224.9000000000005</c:v>
                </c:pt>
                <c:pt idx="164">
                  <c:v>3219.3</c:v>
                </c:pt>
                <c:pt idx="165">
                  <c:v>3146.5</c:v>
                </c:pt>
                <c:pt idx="166">
                  <c:v>2600.5</c:v>
                </c:pt>
                <c:pt idx="167">
                  <c:v>2898.4000000000005</c:v>
                </c:pt>
                <c:pt idx="168">
                  <c:v>3189.4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729152"/>
        <c:axId val="137731072"/>
      </c:lineChart>
      <c:catAx>
        <c:axId val="137729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7731072"/>
        <c:crosses val="autoZero"/>
        <c:auto val="1"/>
        <c:lblAlgn val="ctr"/>
        <c:lblOffset val="100"/>
        <c:noMultiLvlLbl val="0"/>
      </c:catAx>
      <c:valAx>
        <c:axId val="1377310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Millions of Dollars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77291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180E93F-36A9-4D4B-A9F6-DAF5CFCFBE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8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486B-634F-4E54-8C94-A15BED848F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5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D7F2A-9E8D-405A-A6FE-74B34123C0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6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1253-0E41-4A1E-9418-4F27B94D0E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3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C4135-6962-4A86-A20D-B7F67C01F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5241-F5C4-4C3F-A22D-650F7BCF7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4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2280E-6883-41C3-A6B5-CE7BD4CA1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9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1534-A75A-4975-BA49-E90BFD6EA9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8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1DBF-0F84-4C92-8ECA-0618D07B8F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9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8008-7F7A-4499-803A-F6B038D255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9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138E-FB35-48C7-AF76-D35C4A5A7E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4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E444-9C9D-4265-855D-8255A38F9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0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50FD-CB54-4149-8213-A7F60E457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0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Ridiculously Simple Time Series Forecasting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1828800"/>
            <a:ext cx="66294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We will review the following techniques: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Simple extrapolation (the “naïve” model).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Moving average model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Weighted moving average model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Naïve Model</a:t>
            </a:r>
          </a:p>
        </p:txBody>
      </p:sp>
      <p:graphicFrame>
        <p:nvGraphicFramePr>
          <p:cNvPr id="8197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98547"/>
              </p:ext>
            </p:extLst>
          </p:nvPr>
        </p:nvGraphicFramePr>
        <p:xfrm>
          <a:off x="2895600" y="1447800"/>
          <a:ext cx="21336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495000" imgH="228600" progId="Equation.3">
                  <p:embed/>
                </p:oleObj>
              </mc:Choice>
              <mc:Fallback>
                <p:oleObj name="Equation" r:id="rId3" imgW="4950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447800"/>
                        <a:ext cx="2133600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9" name="Picture 7" descr="CGA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3467100"/>
            <a:ext cx="2743200" cy="1820863"/>
          </a:xfrm>
          <a:prstGeom prst="rect">
            <a:avLst/>
          </a:prstGeom>
          <a:noFill/>
        </p:spPr>
      </p:pic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838200" y="3124200"/>
            <a:ext cx="4800600" cy="2133600"/>
          </a:xfrm>
          <a:prstGeom prst="wedgeRoundRectCallout">
            <a:avLst>
              <a:gd name="adj1" fmla="val 76060"/>
              <a:gd name="adj2" fmla="val 1823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hlink"/>
                </a:solidFill>
              </a:rPr>
              <a:t>If your time series exhibits little variation</a:t>
            </a:r>
            <a:br>
              <a:rPr lang="en-US" sz="2000" b="1">
                <a:solidFill>
                  <a:schemeClr val="hlink"/>
                </a:solidFill>
              </a:rPr>
            </a:br>
            <a:r>
              <a:rPr lang="en-US" sz="2000" b="1">
                <a:solidFill>
                  <a:schemeClr val="hlink"/>
                </a:solidFill>
              </a:rPr>
              <a:t> from one period to the next, has</a:t>
            </a:r>
            <a:br>
              <a:rPr lang="en-US" sz="2000" b="1">
                <a:solidFill>
                  <a:schemeClr val="hlink"/>
                </a:solidFill>
              </a:rPr>
            </a:br>
            <a:r>
              <a:rPr lang="en-US" sz="2000" b="1">
                <a:solidFill>
                  <a:schemeClr val="hlink"/>
                </a:solidFill>
              </a:rPr>
              <a:t> no discernible trend, and is unaffected by</a:t>
            </a:r>
            <a:br>
              <a:rPr lang="en-US" sz="2000" b="1">
                <a:solidFill>
                  <a:schemeClr val="hlink"/>
                </a:solidFill>
              </a:rPr>
            </a:br>
            <a:r>
              <a:rPr lang="en-US" sz="2000" b="1">
                <a:solidFill>
                  <a:schemeClr val="hlink"/>
                </a:solidFill>
              </a:rPr>
              <a:t> seasonality, the naïve model </a:t>
            </a:r>
            <a:br>
              <a:rPr lang="en-US" sz="2000" b="1">
                <a:solidFill>
                  <a:schemeClr val="hlink"/>
                </a:solidFill>
              </a:rPr>
            </a:br>
            <a:r>
              <a:rPr lang="en-US" sz="2000" b="1">
                <a:solidFill>
                  <a:schemeClr val="hlink"/>
                </a:solidFill>
              </a:rPr>
              <a:t>is just what you need.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Moving Average  Model</a:t>
            </a: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95105"/>
              </p:ext>
            </p:extLst>
          </p:nvPr>
        </p:nvGraphicFramePr>
        <p:xfrm>
          <a:off x="1905000" y="1447800"/>
          <a:ext cx="44196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1473120" imgH="393480" progId="Equation.3">
                  <p:embed/>
                </p:oleObj>
              </mc:Choice>
              <mc:Fallback>
                <p:oleObj name="Equation" r:id="rId3" imgW="14731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47800"/>
                        <a:ext cx="4419600" cy="118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1" name="Picture 7" descr="j04157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4125" y="3824288"/>
            <a:ext cx="2341563" cy="1554162"/>
          </a:xfrm>
          <a:prstGeom prst="rect">
            <a:avLst/>
          </a:prstGeom>
          <a:noFill/>
        </p:spPr>
      </p:pic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3200400" y="3429000"/>
            <a:ext cx="4953000" cy="1524000"/>
          </a:xfrm>
          <a:prstGeom prst="wedgeEllipseCallout">
            <a:avLst>
              <a:gd name="adj1" fmla="val -56056"/>
              <a:gd name="adj2" fmla="val 5364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/>
              <a:t>For example, if </a:t>
            </a:r>
            <a:r>
              <a:rPr lang="en-US" sz="2000" i="1"/>
              <a:t>n</a:t>
            </a:r>
            <a:r>
              <a:rPr lang="en-US" sz="2000"/>
              <a:t> = 4, you have a 4-period moving average model.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Weighted Moving Average Model</a:t>
            </a:r>
          </a:p>
        </p:txBody>
      </p:sp>
      <p:graphicFrame>
        <p:nvGraphicFramePr>
          <p:cNvPr id="14341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3819386"/>
              </p:ext>
            </p:extLst>
          </p:nvPr>
        </p:nvGraphicFramePr>
        <p:xfrm>
          <a:off x="1905000" y="1371600"/>
          <a:ext cx="51816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1879560" imgH="228600" progId="Equation.3">
                  <p:embed/>
                </p:oleObj>
              </mc:Choice>
              <mc:Fallback>
                <p:oleObj name="Equation" r:id="rId3" imgW="18795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371600"/>
                        <a:ext cx="5181600" cy="63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3" name="Picture 7" descr="j04157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3429000"/>
            <a:ext cx="1706563" cy="2570163"/>
          </a:xfrm>
          <a:prstGeom prst="rect">
            <a:avLst/>
          </a:prstGeom>
          <a:noFill/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85800" y="2286000"/>
            <a:ext cx="701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 </a:t>
            </a:r>
            <a:r>
              <a:rPr lang="el-GR" sz="2400" i="1">
                <a:cs typeface="Times New Roman" pitchFamily="18" charset="0"/>
              </a:rPr>
              <a:t>ω</a:t>
            </a:r>
            <a:r>
              <a:rPr lang="en-US" sz="2400">
                <a:cs typeface="Times New Roman" pitchFamily="18" charset="0"/>
              </a:rPr>
              <a:t>’s</a:t>
            </a:r>
            <a:r>
              <a:rPr lang="en-US" sz="2400"/>
              <a:t>  are the weights attached to past observations of the time series variable and there are n periods weighted. Notice that: </a:t>
            </a:r>
            <a:r>
              <a:rPr lang="el-GR" sz="2400">
                <a:cs typeface="Times New Roman" pitchFamily="18" charset="0"/>
              </a:rPr>
              <a:t>Σ</a:t>
            </a:r>
            <a:r>
              <a:rPr lang="el-GR" sz="2400" i="1">
                <a:cs typeface="Times New Roman" pitchFamily="18" charset="0"/>
              </a:rPr>
              <a:t>ω</a:t>
            </a:r>
            <a:r>
              <a:rPr lang="en-US" sz="2400" baseline="-25000">
                <a:cs typeface="Times New Roman" pitchFamily="18" charset="0"/>
              </a:rPr>
              <a:t>i</a:t>
            </a:r>
            <a:r>
              <a:rPr lang="en-US" sz="2400">
                <a:cs typeface="Times New Roman" pitchFamily="18" charset="0"/>
              </a:rPr>
              <a:t> = 1.</a:t>
            </a:r>
            <a:endParaRPr lang="el-GR" sz="2400">
              <a:cs typeface="Times New Roman" pitchFamily="18" charset="0"/>
            </a:endParaRP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1524000" y="3733800"/>
            <a:ext cx="4191000" cy="1524000"/>
          </a:xfrm>
          <a:prstGeom prst="wedgeRoundRectCallout">
            <a:avLst>
              <a:gd name="adj1" fmla="val 79884"/>
              <a:gd name="adj2" fmla="val -2822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tx2"/>
                </a:solidFill>
              </a:rPr>
              <a:t>The trick is to select the value</a:t>
            </a:r>
            <a:br>
              <a:rPr lang="en-US" sz="2000" b="1">
                <a:solidFill>
                  <a:schemeClr val="tx2"/>
                </a:solidFill>
              </a:rPr>
            </a:br>
            <a:r>
              <a:rPr lang="en-US" sz="2000" b="1">
                <a:solidFill>
                  <a:schemeClr val="tx2"/>
                </a:solidFill>
              </a:rPr>
              <a:t>of n and corresponding </a:t>
            </a:r>
          </a:p>
          <a:p>
            <a:pPr algn="ctr"/>
            <a:r>
              <a:rPr lang="en-US" sz="2000" b="1">
                <a:solidFill>
                  <a:schemeClr val="tx2"/>
                </a:solidFill>
              </a:rPr>
              <a:t> values of so as to minimize</a:t>
            </a:r>
            <a:br>
              <a:rPr lang="en-US" sz="2000" b="1">
                <a:solidFill>
                  <a:schemeClr val="tx2"/>
                </a:solidFill>
              </a:rPr>
            </a:br>
            <a:r>
              <a:rPr lang="en-US" sz="2000" b="1">
                <a:solidFill>
                  <a:schemeClr val="tx2"/>
                </a:solidFill>
              </a:rPr>
              <a:t> MSE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Example: Forecasting Retail Sales of Women’s Clothing</a:t>
            </a:r>
          </a:p>
        </p:txBody>
      </p:sp>
      <p:pic>
        <p:nvPicPr>
          <p:cNvPr id="20483" name="Picture 3" descr="j04062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2328863" cy="2362200"/>
          </a:xfrm>
          <a:prstGeom prst="rect">
            <a:avLst/>
          </a:prstGeom>
          <a:noFill/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48000" y="1752600"/>
            <a:ext cx="5562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Our data set contains </a:t>
            </a:r>
            <a:r>
              <a:rPr lang="en-US" sz="2400" dirty="0" smtClean="0"/>
              <a:t>175 </a:t>
            </a:r>
            <a:r>
              <a:rPr lang="en-US" sz="2400" dirty="0"/>
              <a:t>monthly observations on retail sales of women’s clothing in the U.S. (January </a:t>
            </a:r>
            <a:r>
              <a:rPr lang="en-US" sz="2400" dirty="0" smtClean="0"/>
              <a:t>1996 </a:t>
            </a:r>
            <a:r>
              <a:rPr lang="en-US" sz="2400" dirty="0"/>
              <a:t>to August </a:t>
            </a:r>
            <a:r>
              <a:rPr lang="en-US" sz="2400" dirty="0" smtClean="0"/>
              <a:t>2010) </a:t>
            </a:r>
            <a:r>
              <a:rPr lang="en-US" sz="2400" dirty="0"/>
              <a:t>measuring in millions of dollars.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/>
              <a:t>We will perform in-sample forecasts using the 3 techniques to determine which has the best fit.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Techniques 2 and 3</a:t>
            </a:r>
          </a:p>
        </p:txBody>
      </p:sp>
      <p:graphicFrame>
        <p:nvGraphicFramePr>
          <p:cNvPr id="21510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820084"/>
              </p:ext>
            </p:extLst>
          </p:nvPr>
        </p:nvGraphicFramePr>
        <p:xfrm>
          <a:off x="1981200" y="4038600"/>
          <a:ext cx="421719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3" imgW="2044440" imgH="228600" progId="Equation.3">
                  <p:embed/>
                </p:oleObj>
              </mc:Choice>
              <mc:Fallback>
                <p:oleObj name="Equation" r:id="rId3" imgW="20444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038600"/>
                        <a:ext cx="4217198" cy="471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249680" y="1371600"/>
            <a:ext cx="70866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/>
              <a:t>We will do a 6-month </a:t>
            </a:r>
            <a:r>
              <a:rPr lang="en-US" sz="2800" i="1" dirty="0" smtClean="0"/>
              <a:t>prior</a:t>
            </a:r>
            <a:r>
              <a:rPr lang="en-US" sz="2800" dirty="0" smtClean="0"/>
              <a:t> moving </a:t>
            </a:r>
            <a:r>
              <a:rPr lang="en-US" sz="2800" dirty="0"/>
              <a:t>average for technique 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/>
              <a:t>We will do a 4-month weighted moving average for technique 3. The weights are as follows: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086" name="Group 4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653108"/>
                  </p:ext>
                </p:extLst>
              </p:nvPr>
            </p:nvGraphicFramePr>
            <p:xfrm>
              <a:off x="457200" y="932688"/>
              <a:ext cx="8000999" cy="4419598"/>
            </p:xfrm>
            <a:graphic>
              <a:graphicData uri="http://schemas.openxmlformats.org/drawingml/2006/table">
                <a:tbl>
                  <a:tblPr>
                    <a:tableStyleId>{3C2FFA5D-87B4-456A-9821-1D502468CF0F}</a:tableStyleId>
                  </a:tblPr>
                  <a:tblGrid>
                    <a:gridCol w="907330"/>
                    <a:gridCol w="659876"/>
                    <a:gridCol w="824845"/>
                    <a:gridCol w="1897144"/>
                    <a:gridCol w="1883005"/>
                    <a:gridCol w="1828799"/>
                  </a:tblGrid>
                  <a:tr h="71757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YR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MO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WRCS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Naïve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6 MO MA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4 Mo WMA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2278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4149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3129.5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3106.2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2426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2278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3064.167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3224.9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3183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2426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2988.833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3219.3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3183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3042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3146.5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3079.333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2600.5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3086.333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2898.4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2731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2886.333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3189.4</a:t>
                          </a:r>
                        </a:p>
                      </a:txBody>
                      <a:tcPr marL="9525" marR="9525" marT="9525" marB="0" anchor="b"/>
                    </a:tc>
                  </a:tr>
                  <a:tr h="73324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 </a:t>
                          </a:r>
                          <a:endPara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 </a:t>
                          </a:r>
                          <a:endParaRPr kumimoji="0" lang="en-US" sz="1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 </a:t>
                          </a:r>
                          <a:endParaRPr kumimoji="0" lang="en-US" sz="1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kumimoji="0" lang="en-US" sz="1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kumimoji="0" lang="en-US" sz="1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𝑀𝑆𝐸</m:t>
                                    </m:r>
                                  </m:e>
                                </m:rad>
                                <m:r>
                                  <a:rPr kumimoji="0" lang="en-US" sz="1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=$708.36</m:t>
                                </m:r>
                              </m:oMath>
                            </m:oMathPara>
                          </a14:m>
                          <a:endParaRPr kumimoji="0" lang="en-US" sz="1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kumimoji="0" lang="en-US" sz="1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kumimoji="0" lang="en-US" sz="1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𝑀𝑆𝐸</m:t>
                                    </m:r>
                                  </m:e>
                                </m:rad>
                                <m:r>
                                  <a:rPr kumimoji="0" lang="en-US" sz="1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=$532.12</m:t>
                                </m:r>
                              </m:oMath>
                            </m:oMathPara>
                          </a14:m>
                          <a:endParaRPr kumimoji="0" lang="en-US" sz="1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kumimoji="0" lang="en-US" sz="1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kumimoji="0" lang="en-US" sz="14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𝑀𝑆𝐸</m:t>
                                    </m:r>
                                  </m:e>
                                </m:rad>
                                <m:r>
                                  <a:rPr kumimoji="0" lang="en-US" sz="1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=$587.39</m:t>
                                </m:r>
                              </m:oMath>
                            </m:oMathPara>
                          </a14:m>
                          <a:endParaRPr kumimoji="0" lang="en-US" sz="1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7086" name="Group 4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653108"/>
                  </p:ext>
                </p:extLst>
              </p:nvPr>
            </p:nvGraphicFramePr>
            <p:xfrm>
              <a:off x="457200" y="932688"/>
              <a:ext cx="8000999" cy="4419598"/>
            </p:xfrm>
            <a:graphic>
              <a:graphicData uri="http://schemas.openxmlformats.org/drawingml/2006/table">
                <a:tbl>
                  <a:tblPr>
                    <a:tableStyleId>{3C2FFA5D-87B4-456A-9821-1D502468CF0F}</a:tableStyleId>
                  </a:tblPr>
                  <a:tblGrid>
                    <a:gridCol w="907330"/>
                    <a:gridCol w="659876"/>
                    <a:gridCol w="824845"/>
                    <a:gridCol w="1897144"/>
                    <a:gridCol w="1883005"/>
                    <a:gridCol w="1828799"/>
                  </a:tblGrid>
                  <a:tr h="71757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YR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MO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WRCS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Naïve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6 </a:t>
                          </a: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MO </a:t>
                          </a: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MA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4 Mo </a:t>
                          </a:r>
                          <a:r>
                            <a:rPr kumimoji="0" lang="en-US" sz="1400" b="1" i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WMA</a:t>
                          </a:r>
                          <a:endParaRPr kumimoji="0" lang="en-US" sz="1800" b="1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2278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4149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3129.5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3106.2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2426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2278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3064.167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3224.9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3183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2426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2988.833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3219.3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3183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3042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3146.5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3079.333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2600.5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3233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3086.333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2898.4</a:t>
                          </a:r>
                        </a:p>
                      </a:txBody>
                      <a:tcPr marL="9525" marR="9525" marT="9525" marB="0" anchor="b"/>
                    </a:tc>
                  </a:tr>
                  <a:tr h="424111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2010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7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2731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2949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2886.333</a:t>
                          </a: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3189.4</a:t>
                          </a:r>
                        </a:p>
                      </a:txBody>
                      <a:tcPr marL="9525" marR="9525" marT="9525" marB="0" anchor="b"/>
                    </a:tc>
                  </a:tr>
                  <a:tr h="73324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 </a:t>
                          </a:r>
                          <a:endPara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 </a:t>
                          </a:r>
                          <a:endParaRPr kumimoji="0" lang="en-US" sz="1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14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 </a:t>
                          </a:r>
                          <a:endParaRPr kumimoji="0" lang="en-US" sz="1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anchor="b" horzOverflow="overflow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 horzOverflow="overflow">
                        <a:blipFill rotWithShape="1">
                          <a:blip r:embed="rId2"/>
                          <a:stretch>
                            <a:fillRect l="-128296" t="-507500" r="-198392" b="-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 horzOverflow="overflow">
                        <a:blipFill rotWithShape="1">
                          <a:blip r:embed="rId2"/>
                          <a:stretch>
                            <a:fillRect l="-229773" t="-507500" r="-99676" b="-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b" horzOverflow="overflow">
                        <a:blipFill rotWithShape="1">
                          <a:blip r:embed="rId2"/>
                          <a:stretch>
                            <a:fillRect l="-339667" t="-507500" r="-2667" b="-83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7087" name="Text Box 463"/>
          <p:cNvSpPr txBox="1">
            <a:spLocks noChangeArrowheads="1"/>
          </p:cNvSpPr>
          <p:nvPr/>
        </p:nvSpPr>
        <p:spPr bwMode="auto">
          <a:xfrm>
            <a:off x="990600" y="4572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Results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895600" y="12191"/>
            <a:ext cx="26935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Results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597684"/>
              </p:ext>
            </p:extLst>
          </p:nvPr>
        </p:nvGraphicFramePr>
        <p:xfrm>
          <a:off x="457200" y="381000"/>
          <a:ext cx="8305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0613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266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Ridiculously Simple Time Series Forecasting</vt:lpstr>
      <vt:lpstr>The Naïve Model</vt:lpstr>
      <vt:lpstr>The Moving Average  Model</vt:lpstr>
      <vt:lpstr>The Weighted Moving Average Model</vt:lpstr>
      <vt:lpstr>Example: Forecasting Retail Sales of Women’s Clothing</vt:lpstr>
      <vt:lpstr>Techniques 2 and 3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Ridiculously Simple Time Series Forecasting</dc:title>
  <dc:creator>crbrown</dc:creator>
  <cp:lastModifiedBy>crbrown</cp:lastModifiedBy>
  <cp:revision>9</cp:revision>
  <dcterms:created xsi:type="dcterms:W3CDTF">2005-10-13T15:39:24Z</dcterms:created>
  <dcterms:modified xsi:type="dcterms:W3CDTF">2010-10-14T15:58:52Z</dcterms:modified>
</cp:coreProperties>
</file>