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56" r:id="rId2"/>
    <p:sldId id="257" r:id="rId3"/>
    <p:sldId id="270" r:id="rId4"/>
    <p:sldId id="258" r:id="rId5"/>
    <p:sldId id="260" r:id="rId6"/>
    <p:sldId id="261" r:id="rId7"/>
    <p:sldId id="262" r:id="rId8"/>
    <p:sldId id="263" r:id="rId9"/>
    <p:sldId id="271" r:id="rId10"/>
    <p:sldId id="264" r:id="rId11"/>
    <p:sldId id="267"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120" y="-4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C1BAEB-4CBA-47FD-9B98-7C52E62113F5}" type="datetimeFigureOut">
              <a:rPr lang="en-US" smtClean="0"/>
              <a:pPr/>
              <a:t>1/10/2010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4DEDB2-C7C3-4C27-B839-323F1E1F915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DEDB2-C7C3-4C27-B839-323F1E1F915F}"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DEDB2-C7C3-4C27-B839-323F1E1F915F}"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DEDB2-C7C3-4C27-B839-323F1E1F915F}"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DEDB2-C7C3-4C27-B839-323F1E1F915F}"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DEDB2-C7C3-4C27-B839-323F1E1F915F}"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DEDB2-C7C3-4C27-B839-323F1E1F915F}"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94DEDB2-C7C3-4C27-B839-323F1E1F915F}"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DEDB2-C7C3-4C27-B839-323F1E1F915F}"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DEDB2-C7C3-4C27-B839-323F1E1F915F}"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FD94A50-6FB7-4D49-A63F-3E488ADDDA98}" type="datetimeFigureOut">
              <a:rPr lang="en-US" smtClean="0"/>
              <a:pPr/>
              <a:t>1/10/2010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6933A81-635D-47B3-A421-6F59C2B455C4}"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cut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D94A50-6FB7-4D49-A63F-3E488ADDDA98}" type="datetimeFigureOut">
              <a:rPr lang="en-US" smtClean="0"/>
              <a:pPr/>
              <a:t>1/10/2010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933A81-635D-47B3-A421-6F59C2B455C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cut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6933A81-635D-47B3-A421-6F59C2B455C4}"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D94A50-6FB7-4D49-A63F-3E488ADDDA98}" type="datetimeFigureOut">
              <a:rPr lang="en-US" smtClean="0"/>
              <a:pPr/>
              <a:t>1/10/2010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cut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FD94A50-6FB7-4D49-A63F-3E488ADDDA98}" type="datetimeFigureOut">
              <a:rPr lang="en-US" smtClean="0"/>
              <a:pPr/>
              <a:t>1/10/2010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26933A81-635D-47B3-A421-6F59C2B455C4}"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cut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AFD94A50-6FB7-4D49-A63F-3E488ADDDA98}" type="datetimeFigureOut">
              <a:rPr lang="en-US" smtClean="0"/>
              <a:pPr/>
              <a:t>1/10/2010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6933A81-635D-47B3-A421-6F59C2B455C4}"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cut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AFD94A50-6FB7-4D49-A63F-3E488ADDDA98}" type="datetimeFigureOut">
              <a:rPr lang="en-US" smtClean="0"/>
              <a:pPr/>
              <a:t>1/10/2010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933A81-635D-47B3-A421-6F59C2B455C4}"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cut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FD94A50-6FB7-4D49-A63F-3E488ADDDA98}" type="datetimeFigureOut">
              <a:rPr lang="en-US" smtClean="0"/>
              <a:pPr/>
              <a:t>1/10/2010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26933A81-635D-47B3-A421-6F59C2B455C4}"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cut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FD94A50-6FB7-4D49-A63F-3E488ADDDA98}" type="datetimeFigureOut">
              <a:rPr lang="en-US" smtClean="0"/>
              <a:pPr/>
              <a:t>1/10/2010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26933A81-635D-47B3-A421-6F59C2B455C4}" type="slidenum">
              <a:rPr lang="en-US" smtClean="0"/>
              <a:pPr/>
              <a:t>‹#›</a:t>
            </a:fld>
            <a:endParaRPr lang="en-US"/>
          </a:p>
        </p:txBody>
      </p:sp>
    </p:spTree>
  </p:cSld>
  <p:clrMapOvr>
    <a:masterClrMapping/>
  </p:clrMapOvr>
  <p:transition>
    <p:cut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AFD94A50-6FB7-4D49-A63F-3E488ADDDA98}" type="datetimeFigureOut">
              <a:rPr lang="en-US" smtClean="0"/>
              <a:pPr/>
              <a:t>1/10/2010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6933A81-635D-47B3-A421-6F59C2B455C4}" type="slidenum">
              <a:rPr lang="en-US" smtClean="0"/>
              <a:pPr/>
              <a:t>‹#›</a:t>
            </a:fld>
            <a:endParaRPr lang="en-US"/>
          </a:p>
        </p:txBody>
      </p:sp>
    </p:spTree>
  </p:cSld>
  <p:clrMapOvr>
    <a:masterClrMapping/>
  </p:clrMapOvr>
  <p:transition>
    <p:cut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6933A81-635D-47B3-A421-6F59C2B455C4}"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AFD94A50-6FB7-4D49-A63F-3E488ADDDA98}" type="datetimeFigureOut">
              <a:rPr lang="en-US" smtClean="0"/>
              <a:pPr/>
              <a:t>1/10/2010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transition>
    <p:cut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6933A81-635D-47B3-A421-6F59C2B455C4}"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FD94A50-6FB7-4D49-A63F-3E488ADDDA98}" type="datetimeFigureOut">
              <a:rPr lang="en-US" smtClean="0"/>
              <a:pPr/>
              <a:t>1/10/2010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transition>
    <p:cut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FD94A50-6FB7-4D49-A63F-3E488ADDDA98}" type="datetimeFigureOut">
              <a:rPr lang="en-US" smtClean="0"/>
              <a:pPr/>
              <a:t>1/10/2010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6933A81-635D-47B3-A421-6F59C2B455C4}"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cut thruBlk="1"/>
  </p:transition>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hyperlink" Target="http://www.clt.astate.edu/crbrown/4333sp10.docx" TargetMode="Externa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hyperlink" Target="http://www.clt.astate.edu/crbrown" TargetMode="External"/><Relationship Id="rId4" Type="http://schemas.openxmlformats.org/officeDocument/2006/relationships/hyperlink" Target="mailto:crbrown@astate.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campusbooks.com/"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hyperlink" Target="http://its.astate.edu/content/softwaredownloads/" TargetMode="External"/><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hyperlink" Target="http://blackboard.astate.edu/"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8.gif"/></Relationships>
</file>

<file path=ppt/slides/_rels/slide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hyperlink" Target="http://blackboard.astate.edu/"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hyperlink" Target="http://blackboard.astate.edu/"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Welcome to ECON </a:t>
            </a:r>
            <a:r>
              <a:rPr lang="en-US" dirty="0" smtClean="0"/>
              <a:t>4333</a:t>
            </a:r>
            <a:r>
              <a:rPr lang="en-US" dirty="0" smtClean="0"/>
              <a:t> </a:t>
            </a:r>
            <a:r>
              <a:rPr lang="en-US" dirty="0" smtClean="0"/>
              <a:t>(web-assisted)</a:t>
            </a:r>
            <a:endParaRPr lang="en-US" dirty="0"/>
          </a:p>
        </p:txBody>
      </p:sp>
      <p:pic>
        <p:nvPicPr>
          <p:cNvPr id="1026" name="Picture 2" descr="H:\Award\badge-main.png"/>
          <p:cNvPicPr>
            <a:picLocks noChangeAspect="1" noChangeArrowheads="1"/>
          </p:cNvPicPr>
          <p:nvPr/>
        </p:nvPicPr>
        <p:blipFill>
          <a:blip r:embed="rId3" cstate="print"/>
          <a:srcRect/>
          <a:stretch>
            <a:fillRect/>
          </a:stretch>
        </p:blipFill>
        <p:spPr bwMode="auto">
          <a:xfrm>
            <a:off x="457200" y="1371600"/>
            <a:ext cx="1276350" cy="2000250"/>
          </a:xfrm>
          <a:prstGeom prst="rect">
            <a:avLst/>
          </a:prstGeom>
          <a:noFill/>
        </p:spPr>
      </p:pic>
      <p:sp>
        <p:nvSpPr>
          <p:cNvPr id="6" name="TextBox 5"/>
          <p:cNvSpPr txBox="1"/>
          <p:nvPr/>
        </p:nvSpPr>
        <p:spPr>
          <a:xfrm>
            <a:off x="1905000" y="1676400"/>
            <a:ext cx="3962400" cy="830997"/>
          </a:xfrm>
          <a:prstGeom prst="rect">
            <a:avLst/>
          </a:prstGeom>
          <a:noFill/>
        </p:spPr>
        <p:txBody>
          <a:bodyPr wrap="square" rtlCol="0">
            <a:spAutoFit/>
          </a:bodyPr>
          <a:lstStyle/>
          <a:p>
            <a:r>
              <a:rPr lang="en-US" sz="2400" dirty="0" smtClean="0"/>
              <a:t>Arkansas State University</a:t>
            </a:r>
            <a:br>
              <a:rPr lang="en-US" sz="2400" dirty="0" smtClean="0"/>
            </a:br>
            <a:r>
              <a:rPr lang="en-US" sz="2400" dirty="0" smtClean="0"/>
              <a:t>Spring semester</a:t>
            </a:r>
            <a:r>
              <a:rPr lang="en-US" sz="2400" dirty="0" smtClean="0"/>
              <a:t>, </a:t>
            </a:r>
            <a:r>
              <a:rPr lang="en-US" sz="2400" dirty="0" smtClean="0"/>
              <a:t>2010</a:t>
            </a:r>
            <a:endParaRPr lang="en-US" sz="2400" dirty="0"/>
          </a:p>
        </p:txBody>
      </p:sp>
      <p:pic>
        <p:nvPicPr>
          <p:cNvPr id="1027" name="Picture 3" descr="C:\Users\Chris\AppData\Local\Microsoft\Windows\Temporary Internet Files\Content.IE5\RX5QL36T\MPj04394650000[1].jpg"/>
          <p:cNvPicPr>
            <a:picLocks noChangeAspect="1" noChangeArrowheads="1"/>
          </p:cNvPicPr>
          <p:nvPr/>
        </p:nvPicPr>
        <p:blipFill>
          <a:blip r:embed="rId4" cstate="print"/>
          <a:srcRect/>
          <a:stretch>
            <a:fillRect/>
          </a:stretch>
        </p:blipFill>
        <p:spPr bwMode="auto">
          <a:xfrm>
            <a:off x="5486400" y="3276600"/>
            <a:ext cx="2668431" cy="2017868"/>
          </a:xfrm>
          <a:prstGeom prst="rect">
            <a:avLst/>
          </a:prstGeom>
          <a:noFill/>
        </p:spPr>
      </p:pic>
      <p:sp>
        <p:nvSpPr>
          <p:cNvPr id="8" name="Oval Callout 7"/>
          <p:cNvSpPr/>
          <p:nvPr/>
        </p:nvSpPr>
        <p:spPr>
          <a:xfrm>
            <a:off x="1981200" y="2514600"/>
            <a:ext cx="3048000" cy="2514600"/>
          </a:xfrm>
          <a:prstGeom prst="wedgeEllipseCallout">
            <a:avLst>
              <a:gd name="adj1" fmla="val 87868"/>
              <a:gd name="adj2" fmla="val 2394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This presentation provides information about ECON </a:t>
            </a:r>
            <a:r>
              <a:rPr lang="en-US" dirty="0" smtClean="0"/>
              <a:t>4333 (Government Regulation of Business ) </a:t>
            </a:r>
            <a:r>
              <a:rPr lang="en-US" dirty="0" smtClean="0"/>
              <a:t>in the online format.</a:t>
            </a:r>
            <a:endParaRPr lang="en-US" dirty="0"/>
          </a:p>
        </p:txBody>
      </p:sp>
      <p:sp>
        <p:nvSpPr>
          <p:cNvPr id="9" name="TextBox 8"/>
          <p:cNvSpPr txBox="1"/>
          <p:nvPr/>
        </p:nvSpPr>
        <p:spPr>
          <a:xfrm>
            <a:off x="1143000" y="5105400"/>
            <a:ext cx="3505200" cy="461665"/>
          </a:xfrm>
          <a:prstGeom prst="rect">
            <a:avLst/>
          </a:prstGeom>
          <a:noFill/>
        </p:spPr>
        <p:txBody>
          <a:bodyPr wrap="square" rtlCol="0">
            <a:spAutoFit/>
          </a:bodyPr>
          <a:lstStyle/>
          <a:p>
            <a:r>
              <a:rPr lang="en-US" sz="2400" dirty="0" smtClean="0">
                <a:hlinkClick r:id="rId5"/>
              </a:rPr>
              <a:t>Course Syllabus</a:t>
            </a:r>
            <a:endParaRPr lang="en-US" sz="2400" dirty="0"/>
          </a:p>
        </p:txBody>
      </p:sp>
    </p:spTree>
  </p:cSld>
  <p:clrMapOvr>
    <a:masterClrMapping/>
  </p:clrMapOvr>
  <p:transition>
    <p:cut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Determining the Course Grade</a:t>
            </a:r>
            <a:endParaRPr lang="en-US" dirty="0"/>
          </a:p>
        </p:txBody>
      </p:sp>
      <p:graphicFrame>
        <p:nvGraphicFramePr>
          <p:cNvPr id="3" name="Table 2"/>
          <p:cNvGraphicFramePr>
            <a:graphicFrameLocks noGrp="1"/>
          </p:cNvGraphicFramePr>
          <p:nvPr/>
        </p:nvGraphicFramePr>
        <p:xfrm>
          <a:off x="1143000" y="2438400"/>
          <a:ext cx="4648200" cy="2301240"/>
        </p:xfrm>
        <a:graphic>
          <a:graphicData uri="http://schemas.openxmlformats.org/drawingml/2006/table">
            <a:tbl>
              <a:tblPr firstRow="1" bandRow="1">
                <a:tableStyleId>{F5AB1C69-6EDB-4FF4-983F-18BD219EF322}</a:tableStyleId>
              </a:tblPr>
              <a:tblGrid>
                <a:gridCol w="2819400"/>
                <a:gridCol w="1828800"/>
              </a:tblGrid>
              <a:tr h="447040">
                <a:tc>
                  <a:txBody>
                    <a:bodyPr/>
                    <a:lstStyle/>
                    <a:p>
                      <a:pPr algn="ctr"/>
                      <a:r>
                        <a:rPr lang="en-US" sz="1600" dirty="0" smtClean="0"/>
                        <a:t>Item</a:t>
                      </a:r>
                      <a:endParaRPr lang="en-US" sz="1600" dirty="0"/>
                    </a:p>
                  </a:txBody>
                  <a:tcPr/>
                </a:tc>
                <a:tc>
                  <a:txBody>
                    <a:bodyPr/>
                    <a:lstStyle/>
                    <a:p>
                      <a:pPr algn="ctr"/>
                      <a:r>
                        <a:rPr lang="en-US" sz="1600" dirty="0" smtClean="0"/>
                        <a:t>Points</a:t>
                      </a:r>
                      <a:endParaRPr lang="en-US" sz="1600" dirty="0"/>
                    </a:p>
                  </a:txBody>
                  <a:tcPr/>
                </a:tc>
              </a:tr>
              <a:tr h="370840">
                <a:tc>
                  <a:txBody>
                    <a:bodyPr/>
                    <a:lstStyle/>
                    <a:p>
                      <a:r>
                        <a:rPr lang="en-US" sz="1600" dirty="0" smtClean="0"/>
                        <a:t>Homework </a:t>
                      </a:r>
                      <a:r>
                        <a:rPr lang="en-US" sz="1600" dirty="0" smtClean="0"/>
                        <a:t>(20 </a:t>
                      </a:r>
                      <a:r>
                        <a:rPr lang="en-US" sz="1600" dirty="0" smtClean="0"/>
                        <a:t>points each)</a:t>
                      </a:r>
                      <a:endParaRPr lang="en-US" sz="1600" dirty="0"/>
                    </a:p>
                  </a:txBody>
                  <a:tcPr/>
                </a:tc>
                <a:tc>
                  <a:txBody>
                    <a:bodyPr/>
                    <a:lstStyle/>
                    <a:p>
                      <a:pPr algn="ctr"/>
                      <a:r>
                        <a:rPr lang="en-US" sz="1600" dirty="0" smtClean="0"/>
                        <a:t>80</a:t>
                      </a:r>
                      <a:endParaRPr lang="en-US" sz="1600" dirty="0"/>
                    </a:p>
                  </a:txBody>
                  <a:tcPr/>
                </a:tc>
              </a:tr>
              <a:tr h="370840">
                <a:tc>
                  <a:txBody>
                    <a:bodyPr/>
                    <a:lstStyle/>
                    <a:p>
                      <a:r>
                        <a:rPr lang="en-US" sz="1600" dirty="0" smtClean="0"/>
                        <a:t>Book</a:t>
                      </a:r>
                      <a:r>
                        <a:rPr lang="en-US" sz="1600" baseline="0" dirty="0" smtClean="0"/>
                        <a:t> Review</a:t>
                      </a:r>
                      <a:endParaRPr lang="en-US" sz="1600" dirty="0"/>
                    </a:p>
                  </a:txBody>
                  <a:tcPr/>
                </a:tc>
                <a:tc>
                  <a:txBody>
                    <a:bodyPr/>
                    <a:lstStyle/>
                    <a:p>
                      <a:pPr algn="ctr"/>
                      <a:r>
                        <a:rPr lang="en-US" sz="1600" dirty="0" smtClean="0"/>
                        <a:t>80</a:t>
                      </a:r>
                      <a:endParaRPr lang="en-US" sz="1600" dirty="0"/>
                    </a:p>
                  </a:txBody>
                  <a:tcPr/>
                </a:tc>
              </a:tr>
              <a:tr h="370840">
                <a:tc>
                  <a:txBody>
                    <a:bodyPr/>
                    <a:lstStyle/>
                    <a:p>
                      <a:r>
                        <a:rPr lang="en-US" sz="1600" dirty="0" smtClean="0"/>
                        <a:t>Exam 1</a:t>
                      </a:r>
                      <a:endParaRPr lang="en-US" sz="1600" dirty="0"/>
                    </a:p>
                  </a:txBody>
                  <a:tcPr/>
                </a:tc>
                <a:tc>
                  <a:txBody>
                    <a:bodyPr/>
                    <a:lstStyle/>
                    <a:p>
                      <a:pPr algn="ctr"/>
                      <a:r>
                        <a:rPr lang="en-US" sz="1600" dirty="0" smtClean="0"/>
                        <a:t>100</a:t>
                      </a:r>
                      <a:endParaRPr lang="en-US" sz="1600" dirty="0"/>
                    </a:p>
                  </a:txBody>
                  <a:tcPr/>
                </a:tc>
              </a:tr>
              <a:tr h="370840">
                <a:tc>
                  <a:txBody>
                    <a:bodyPr/>
                    <a:lstStyle/>
                    <a:p>
                      <a:r>
                        <a:rPr lang="en-US" sz="1600" dirty="0" smtClean="0"/>
                        <a:t>Final Exam </a:t>
                      </a:r>
                      <a:endParaRPr lang="en-US" sz="1600" dirty="0"/>
                    </a:p>
                  </a:txBody>
                  <a:tcPr/>
                </a:tc>
                <a:tc>
                  <a:txBody>
                    <a:bodyPr/>
                    <a:lstStyle/>
                    <a:p>
                      <a:pPr algn="ctr"/>
                      <a:r>
                        <a:rPr lang="en-US" sz="1600" dirty="0" smtClean="0"/>
                        <a:t>140</a:t>
                      </a:r>
                      <a:endParaRPr lang="en-US" sz="1600" dirty="0"/>
                    </a:p>
                  </a:txBody>
                  <a:tcPr/>
                </a:tc>
              </a:tr>
              <a:tr h="370840">
                <a:tc>
                  <a:txBody>
                    <a:bodyPr/>
                    <a:lstStyle/>
                    <a:p>
                      <a:r>
                        <a:rPr lang="en-US" sz="1600" i="1" dirty="0" smtClean="0"/>
                        <a:t>Total</a:t>
                      </a:r>
                      <a:endParaRPr lang="en-US" sz="1600" i="1" dirty="0"/>
                    </a:p>
                  </a:txBody>
                  <a:tcPr/>
                </a:tc>
                <a:tc>
                  <a:txBody>
                    <a:bodyPr/>
                    <a:lstStyle/>
                    <a:p>
                      <a:pPr algn="ctr"/>
                      <a:r>
                        <a:rPr lang="en-US" sz="1600" dirty="0" smtClean="0"/>
                        <a:t>400</a:t>
                      </a:r>
                      <a:endParaRPr lang="en-US" sz="1600" dirty="0"/>
                    </a:p>
                  </a:txBody>
                  <a:tcPr/>
                </a:tc>
              </a:tr>
            </a:tbl>
          </a:graphicData>
        </a:graphic>
      </p:graphicFrame>
      <p:sp>
        <p:nvSpPr>
          <p:cNvPr id="4" name="TextBox 3"/>
          <p:cNvSpPr txBox="1"/>
          <p:nvPr/>
        </p:nvSpPr>
        <p:spPr>
          <a:xfrm>
            <a:off x="685800" y="1447800"/>
            <a:ext cx="3581400" cy="646331"/>
          </a:xfrm>
          <a:prstGeom prst="rect">
            <a:avLst/>
          </a:prstGeom>
          <a:noFill/>
        </p:spPr>
        <p:txBody>
          <a:bodyPr wrap="square" rtlCol="0">
            <a:spAutoFit/>
          </a:bodyPr>
          <a:lstStyle/>
          <a:p>
            <a:r>
              <a:rPr lang="en-US" dirty="0" smtClean="0"/>
              <a:t>The various components have the following “point” values:</a:t>
            </a:r>
            <a:endParaRPr lang="en-US" dirty="0"/>
          </a:p>
        </p:txBody>
      </p:sp>
      <p:pic>
        <p:nvPicPr>
          <p:cNvPr id="28674" name="Picture 2" descr="C:\Users\Chris\AppData\Local\Microsoft\Windows\Temporary Internet Files\Content.IE5\QER3FFFL\MCj03974820000[1].wmf"/>
          <p:cNvPicPr>
            <a:picLocks noChangeAspect="1" noChangeArrowheads="1"/>
          </p:cNvPicPr>
          <p:nvPr/>
        </p:nvPicPr>
        <p:blipFill>
          <a:blip r:embed="rId3" cstate="print"/>
          <a:srcRect/>
          <a:stretch>
            <a:fillRect/>
          </a:stretch>
        </p:blipFill>
        <p:spPr bwMode="auto">
          <a:xfrm>
            <a:off x="6477000" y="1524000"/>
            <a:ext cx="1825625" cy="1717675"/>
          </a:xfrm>
          <a:prstGeom prst="rect">
            <a:avLst/>
          </a:prstGeom>
          <a:noFill/>
        </p:spPr>
      </p:pic>
    </p:spTree>
  </p:cSld>
  <p:clrMapOvr>
    <a:masterClrMapping/>
  </p:clrMapOvr>
  <p:transition>
    <p:cut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Grading Scale</a:t>
            </a:r>
            <a:endParaRPr lang="en-US" dirty="0"/>
          </a:p>
        </p:txBody>
      </p:sp>
      <p:pic>
        <p:nvPicPr>
          <p:cNvPr id="30723" name="Picture 3" descr="C:\Users\Chris\AppData\Local\Microsoft\Windows\Temporary Internet Files\Content.IE5\6Y61JS46\MCj04127420000[1].wmf"/>
          <p:cNvPicPr>
            <a:picLocks noChangeAspect="1" noChangeArrowheads="1"/>
          </p:cNvPicPr>
          <p:nvPr/>
        </p:nvPicPr>
        <p:blipFill>
          <a:blip r:embed="rId3" cstate="print"/>
          <a:srcRect/>
          <a:stretch>
            <a:fillRect/>
          </a:stretch>
        </p:blipFill>
        <p:spPr bwMode="auto">
          <a:xfrm>
            <a:off x="6096000" y="2133600"/>
            <a:ext cx="1380682" cy="1590960"/>
          </a:xfrm>
          <a:prstGeom prst="rect">
            <a:avLst/>
          </a:prstGeom>
          <a:noFill/>
        </p:spPr>
      </p:pic>
      <p:sp>
        <p:nvSpPr>
          <p:cNvPr id="6" name="TextBox 5"/>
          <p:cNvSpPr txBox="1"/>
          <p:nvPr/>
        </p:nvSpPr>
        <p:spPr>
          <a:xfrm>
            <a:off x="838200" y="1752600"/>
            <a:ext cx="5410200" cy="707886"/>
          </a:xfrm>
          <a:prstGeom prst="rect">
            <a:avLst/>
          </a:prstGeom>
          <a:noFill/>
        </p:spPr>
        <p:txBody>
          <a:bodyPr wrap="square" rtlCol="0">
            <a:spAutoFit/>
          </a:bodyPr>
          <a:lstStyle/>
          <a:p>
            <a:r>
              <a:rPr lang="en-US" dirty="0" smtClean="0"/>
              <a:t>   </a:t>
            </a:r>
            <a:r>
              <a:rPr lang="en-US" sz="2000" dirty="0" smtClean="0"/>
              <a:t>Your grade will be determined according to the following scale:</a:t>
            </a:r>
            <a:endParaRPr lang="en-US" sz="2000" dirty="0"/>
          </a:p>
        </p:txBody>
      </p:sp>
      <p:graphicFrame>
        <p:nvGraphicFramePr>
          <p:cNvPr id="7" name="Table 6"/>
          <p:cNvGraphicFramePr>
            <a:graphicFrameLocks noGrp="1"/>
          </p:cNvGraphicFramePr>
          <p:nvPr/>
        </p:nvGraphicFramePr>
        <p:xfrm>
          <a:off x="1905000" y="2590800"/>
          <a:ext cx="2895600" cy="2225040"/>
        </p:xfrm>
        <a:graphic>
          <a:graphicData uri="http://schemas.openxmlformats.org/drawingml/2006/table">
            <a:tbl>
              <a:tblPr firstRow="1" bandRow="1">
                <a:tableStyleId>{5C22544A-7EE6-4342-B048-85BDC9FD1C3A}</a:tableStyleId>
              </a:tblPr>
              <a:tblGrid>
                <a:gridCol w="1295400"/>
                <a:gridCol w="1600200"/>
              </a:tblGrid>
              <a:tr h="370840">
                <a:tc>
                  <a:txBody>
                    <a:bodyPr/>
                    <a:lstStyle/>
                    <a:p>
                      <a:pPr algn="ctr"/>
                      <a:r>
                        <a:rPr lang="en-US" dirty="0" smtClean="0"/>
                        <a:t>Points</a:t>
                      </a:r>
                      <a:endParaRPr lang="en-US" dirty="0"/>
                    </a:p>
                  </a:txBody>
                  <a:tcPr/>
                </a:tc>
                <a:tc>
                  <a:txBody>
                    <a:bodyPr/>
                    <a:lstStyle/>
                    <a:p>
                      <a:pPr algn="ctr"/>
                      <a:r>
                        <a:rPr lang="en-US" dirty="0" smtClean="0"/>
                        <a:t>Grade</a:t>
                      </a:r>
                      <a:endParaRPr lang="en-US" dirty="0"/>
                    </a:p>
                  </a:txBody>
                  <a:tcPr/>
                </a:tc>
              </a:tr>
              <a:tr h="370840">
                <a:tc>
                  <a:txBody>
                    <a:bodyPr/>
                    <a:lstStyle/>
                    <a:p>
                      <a:r>
                        <a:rPr lang="en-US" dirty="0" smtClean="0"/>
                        <a:t>352-400</a:t>
                      </a:r>
                      <a:endParaRPr lang="en-US" dirty="0"/>
                    </a:p>
                  </a:txBody>
                  <a:tcPr/>
                </a:tc>
                <a:tc>
                  <a:txBody>
                    <a:bodyPr/>
                    <a:lstStyle/>
                    <a:p>
                      <a:pPr algn="ctr"/>
                      <a:r>
                        <a:rPr lang="en-US" dirty="0" smtClean="0"/>
                        <a:t>A</a:t>
                      </a:r>
                      <a:endParaRPr lang="en-US" dirty="0"/>
                    </a:p>
                  </a:txBody>
                  <a:tcPr/>
                </a:tc>
              </a:tr>
              <a:tr h="370840">
                <a:tc>
                  <a:txBody>
                    <a:bodyPr/>
                    <a:lstStyle/>
                    <a:p>
                      <a:r>
                        <a:rPr lang="en-US" dirty="0" smtClean="0"/>
                        <a:t>308-351</a:t>
                      </a:r>
                      <a:endParaRPr lang="en-US" dirty="0"/>
                    </a:p>
                  </a:txBody>
                  <a:tcPr/>
                </a:tc>
                <a:tc>
                  <a:txBody>
                    <a:bodyPr/>
                    <a:lstStyle/>
                    <a:p>
                      <a:pPr algn="ctr"/>
                      <a:r>
                        <a:rPr lang="en-US" dirty="0" smtClean="0"/>
                        <a:t>B</a:t>
                      </a:r>
                      <a:endParaRPr lang="en-US" dirty="0"/>
                    </a:p>
                  </a:txBody>
                  <a:tcPr/>
                </a:tc>
              </a:tr>
              <a:tr h="370840">
                <a:tc>
                  <a:txBody>
                    <a:bodyPr/>
                    <a:lstStyle/>
                    <a:p>
                      <a:r>
                        <a:rPr lang="en-US" dirty="0" smtClean="0"/>
                        <a:t>264-307</a:t>
                      </a:r>
                      <a:endParaRPr lang="en-US" dirty="0"/>
                    </a:p>
                  </a:txBody>
                  <a:tcPr/>
                </a:tc>
                <a:tc>
                  <a:txBody>
                    <a:bodyPr/>
                    <a:lstStyle/>
                    <a:p>
                      <a:pPr algn="ctr"/>
                      <a:r>
                        <a:rPr lang="en-US" dirty="0" smtClean="0"/>
                        <a:t>C</a:t>
                      </a:r>
                      <a:endParaRPr lang="en-US" dirty="0"/>
                    </a:p>
                  </a:txBody>
                  <a:tcPr/>
                </a:tc>
              </a:tr>
              <a:tr h="370840">
                <a:tc>
                  <a:txBody>
                    <a:bodyPr/>
                    <a:lstStyle/>
                    <a:p>
                      <a:r>
                        <a:rPr lang="en-US" dirty="0" smtClean="0"/>
                        <a:t>220-263</a:t>
                      </a:r>
                      <a:endParaRPr lang="en-US" dirty="0"/>
                    </a:p>
                  </a:txBody>
                  <a:tcPr/>
                </a:tc>
                <a:tc>
                  <a:txBody>
                    <a:bodyPr/>
                    <a:lstStyle/>
                    <a:p>
                      <a:pPr algn="ctr"/>
                      <a:r>
                        <a:rPr lang="en-US" dirty="0" smtClean="0"/>
                        <a:t>D</a:t>
                      </a:r>
                      <a:endParaRPr lang="en-US" dirty="0"/>
                    </a:p>
                  </a:txBody>
                  <a:tcPr/>
                </a:tc>
              </a:tr>
              <a:tr h="370840">
                <a:tc>
                  <a:txBody>
                    <a:bodyPr/>
                    <a:lstStyle/>
                    <a:p>
                      <a:r>
                        <a:rPr lang="en-US" dirty="0" smtClean="0"/>
                        <a:t>Below </a:t>
                      </a:r>
                      <a:r>
                        <a:rPr lang="en-US" dirty="0" smtClean="0"/>
                        <a:t>220</a:t>
                      </a:r>
                      <a:endParaRPr lang="en-US" dirty="0"/>
                    </a:p>
                  </a:txBody>
                  <a:tcPr/>
                </a:tc>
                <a:tc>
                  <a:txBody>
                    <a:bodyPr/>
                    <a:lstStyle/>
                    <a:p>
                      <a:pPr algn="ctr"/>
                      <a:r>
                        <a:rPr lang="en-US" dirty="0" smtClean="0"/>
                        <a:t>F</a:t>
                      </a:r>
                      <a:endParaRPr lang="en-US" dirty="0"/>
                    </a:p>
                  </a:txBody>
                  <a:tcPr/>
                </a:tc>
              </a:tr>
            </a:tbl>
          </a:graphicData>
        </a:graphic>
      </p:graphicFrame>
    </p:spTree>
  </p:cSld>
  <p:clrMapOvr>
    <a:masterClrMapping/>
  </p:clrMapOvr>
  <p:transition>
    <p:cut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E-Mail : Student Mail ONLY!!</a:t>
            </a:r>
            <a:endParaRPr lang="en-US" dirty="0"/>
          </a:p>
        </p:txBody>
      </p:sp>
      <p:pic>
        <p:nvPicPr>
          <p:cNvPr id="45058" name="Picture 2" descr="C:\Users\Linden\AppData\Local\Microsoft\Windows\Temporary Internet Files\Content.IE5\K4WGV5A5\MCj04421240000[1].png"/>
          <p:cNvPicPr>
            <a:picLocks noChangeAspect="1" noChangeArrowheads="1"/>
          </p:cNvPicPr>
          <p:nvPr/>
        </p:nvPicPr>
        <p:blipFill>
          <a:blip r:embed="rId2" cstate="print"/>
          <a:srcRect/>
          <a:stretch>
            <a:fillRect/>
          </a:stretch>
        </p:blipFill>
        <p:spPr bwMode="auto">
          <a:xfrm>
            <a:off x="6324600" y="2286000"/>
            <a:ext cx="1808163" cy="1808163"/>
          </a:xfrm>
          <a:prstGeom prst="rect">
            <a:avLst/>
          </a:prstGeom>
          <a:noFill/>
        </p:spPr>
      </p:pic>
      <p:pic>
        <p:nvPicPr>
          <p:cNvPr id="45059" name="Picture 3" descr="C:\Users\Linden\AppData\Local\Microsoft\Windows\Temporary Internet Files\Content.IE5\K4WGV5A5\MCj04406780000[1].png"/>
          <p:cNvPicPr>
            <a:picLocks noChangeAspect="1" noChangeArrowheads="1"/>
          </p:cNvPicPr>
          <p:nvPr/>
        </p:nvPicPr>
        <p:blipFill>
          <a:blip r:embed="rId3" cstate="print"/>
          <a:srcRect/>
          <a:stretch>
            <a:fillRect/>
          </a:stretch>
        </p:blipFill>
        <p:spPr bwMode="auto">
          <a:xfrm>
            <a:off x="685800" y="3200400"/>
            <a:ext cx="2286000" cy="2286000"/>
          </a:xfrm>
          <a:prstGeom prst="rect">
            <a:avLst/>
          </a:prstGeom>
          <a:noFill/>
        </p:spPr>
      </p:pic>
      <p:sp>
        <p:nvSpPr>
          <p:cNvPr id="5" name="Oval Callout 4"/>
          <p:cNvSpPr/>
          <p:nvPr/>
        </p:nvSpPr>
        <p:spPr>
          <a:xfrm>
            <a:off x="2514600" y="1828800"/>
            <a:ext cx="3810000" cy="1752600"/>
          </a:xfrm>
          <a:prstGeom prst="wedgeEllipseCallout">
            <a:avLst>
              <a:gd name="adj1" fmla="val -62288"/>
              <a:gd name="adj2" fmla="val 10993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You MUST use your ASU Student E-mail account for ALL course communications.</a:t>
            </a:r>
            <a:endParaRPr lang="en-US" dirty="0"/>
          </a:p>
        </p:txBody>
      </p:sp>
    </p:spTree>
  </p:cSld>
  <p:clrMapOvr>
    <a:masterClrMapping/>
  </p:clrMapOvr>
  <p:transition>
    <p:cut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524000" y="457200"/>
            <a:ext cx="4267200" cy="646331"/>
          </a:xfrm>
          <a:prstGeom prst="rect">
            <a:avLst/>
          </a:prstGeom>
          <a:noFill/>
        </p:spPr>
        <p:txBody>
          <a:bodyPr wrap="square" rtlCol="0">
            <a:spAutoFit/>
          </a:bodyPr>
          <a:lstStyle/>
          <a:p>
            <a:r>
              <a:rPr lang="en-US" sz="3600" dirty="0" smtClean="0">
                <a:solidFill>
                  <a:schemeClr val="tx2"/>
                </a:solidFill>
              </a:rPr>
              <a:t>Your Professor</a:t>
            </a:r>
            <a:endParaRPr lang="en-US" sz="3600" dirty="0">
              <a:solidFill>
                <a:schemeClr val="tx2"/>
              </a:solidFill>
            </a:endParaRPr>
          </a:p>
        </p:txBody>
      </p:sp>
      <p:pic>
        <p:nvPicPr>
          <p:cNvPr id="2050" name="Picture 2" descr="H:\Award\Chris09.jpg"/>
          <p:cNvPicPr>
            <a:picLocks noChangeAspect="1" noChangeArrowheads="1"/>
          </p:cNvPicPr>
          <p:nvPr/>
        </p:nvPicPr>
        <p:blipFill>
          <a:blip r:embed="rId3" cstate="print"/>
          <a:srcRect/>
          <a:stretch>
            <a:fillRect/>
          </a:stretch>
        </p:blipFill>
        <p:spPr bwMode="auto">
          <a:xfrm>
            <a:off x="5791200" y="1447800"/>
            <a:ext cx="2209800" cy="2727722"/>
          </a:xfrm>
          <a:prstGeom prst="rect">
            <a:avLst/>
          </a:prstGeom>
          <a:noFill/>
        </p:spPr>
      </p:pic>
      <p:sp>
        <p:nvSpPr>
          <p:cNvPr id="9" name="TextBox 8"/>
          <p:cNvSpPr txBox="1"/>
          <p:nvPr/>
        </p:nvSpPr>
        <p:spPr>
          <a:xfrm>
            <a:off x="762000" y="1828800"/>
            <a:ext cx="4876800" cy="2308324"/>
          </a:xfrm>
          <a:prstGeom prst="rect">
            <a:avLst/>
          </a:prstGeom>
          <a:noFill/>
        </p:spPr>
        <p:txBody>
          <a:bodyPr wrap="square" rtlCol="0">
            <a:spAutoFit/>
          </a:bodyPr>
          <a:lstStyle/>
          <a:p>
            <a:r>
              <a:rPr lang="en-US" sz="2400" dirty="0" smtClean="0"/>
              <a:t>Christopher Brown</a:t>
            </a:r>
            <a:br>
              <a:rPr lang="en-US" sz="2400" dirty="0" smtClean="0"/>
            </a:br>
            <a:r>
              <a:rPr lang="en-US" sz="2400" dirty="0" smtClean="0"/>
              <a:t>Business 412</a:t>
            </a:r>
            <a:br>
              <a:rPr lang="en-US" sz="2400" dirty="0" smtClean="0"/>
            </a:br>
            <a:r>
              <a:rPr lang="en-US" sz="2400" dirty="0" smtClean="0"/>
              <a:t>870-972-3737 (tel.)</a:t>
            </a:r>
            <a:br>
              <a:rPr lang="en-US" sz="2400" dirty="0" smtClean="0"/>
            </a:br>
            <a:r>
              <a:rPr lang="en-US" sz="2400" dirty="0" smtClean="0"/>
              <a:t>870-972-3417 (fax)</a:t>
            </a:r>
          </a:p>
          <a:p>
            <a:r>
              <a:rPr lang="en-US" sz="2400" dirty="0" err="1" smtClean="0">
                <a:hlinkClick r:id="rId4"/>
              </a:rPr>
              <a:t>crbrown@astate.edu</a:t>
            </a:r>
            <a:r>
              <a:rPr lang="en-US" sz="2400" dirty="0" smtClean="0"/>
              <a:t> (email)</a:t>
            </a:r>
          </a:p>
          <a:p>
            <a:r>
              <a:rPr lang="en-US" sz="2400" dirty="0" err="1" smtClean="0">
                <a:hlinkClick r:id="rId5"/>
              </a:rPr>
              <a:t>www.clt.astate.edu/crbrown</a:t>
            </a:r>
            <a:r>
              <a:rPr lang="en-US" sz="2400" dirty="0" smtClean="0"/>
              <a:t> (web)</a:t>
            </a:r>
            <a:endParaRPr lang="en-US" sz="2400" dirty="0"/>
          </a:p>
        </p:txBody>
      </p:sp>
    </p:spTree>
  </p:cSld>
  <p:clrMapOvr>
    <a:masterClrMapping/>
  </p:clrMapOvr>
  <p:transition>
    <p:cut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3400" y="0"/>
            <a:ext cx="7772400" cy="1143000"/>
          </a:xfrm>
        </p:spPr>
        <p:txBody>
          <a:bodyPr>
            <a:normAutofit/>
          </a:bodyPr>
          <a:lstStyle/>
          <a:p>
            <a:r>
              <a:rPr lang="en-US" sz="4000" dirty="0" smtClean="0"/>
              <a:t>Course Prerequisites</a:t>
            </a:r>
            <a:endParaRPr lang="en-US" sz="4000" dirty="0" smtClean="0"/>
          </a:p>
        </p:txBody>
      </p:sp>
      <p:sp>
        <p:nvSpPr>
          <p:cNvPr id="28675" name="Text Box 3"/>
          <p:cNvSpPr txBox="1">
            <a:spLocks noChangeArrowheads="1"/>
          </p:cNvSpPr>
          <p:nvPr/>
        </p:nvSpPr>
        <p:spPr bwMode="auto">
          <a:xfrm>
            <a:off x="1066800" y="1676400"/>
            <a:ext cx="7620000" cy="4656138"/>
          </a:xfrm>
          <a:prstGeom prst="rect">
            <a:avLst/>
          </a:prstGeom>
          <a:noFill/>
          <a:ln w="9525">
            <a:noFill/>
            <a:miter lim="800000"/>
            <a:headEnd/>
            <a:tailEnd/>
          </a:ln>
        </p:spPr>
        <p:txBody>
          <a:bodyPr>
            <a:spAutoFit/>
          </a:bodyPr>
          <a:lstStyle/>
          <a:p>
            <a:pPr marL="457200" indent="-457200">
              <a:spcBef>
                <a:spcPct val="50000"/>
              </a:spcBef>
            </a:pPr>
            <a:r>
              <a:rPr lang="en-US"/>
              <a:t>You must have satisfied the following prerequisites to enroll for this class:</a:t>
            </a:r>
          </a:p>
          <a:p>
            <a:pPr marL="457200" indent="-457200">
              <a:spcBef>
                <a:spcPct val="50000"/>
              </a:spcBef>
              <a:buFontTx/>
              <a:buChar char="•"/>
            </a:pPr>
            <a:r>
              <a:rPr lang="en-US"/>
              <a:t>ECON 2313 (principles of macroeconomics)</a:t>
            </a:r>
          </a:p>
          <a:p>
            <a:pPr marL="457200" indent="-457200">
              <a:spcBef>
                <a:spcPct val="50000"/>
              </a:spcBef>
              <a:buFontTx/>
              <a:buChar char="•"/>
            </a:pPr>
            <a:r>
              <a:rPr lang="en-US"/>
              <a:t>ECON 2323 (principles of microeconomics).</a:t>
            </a:r>
          </a:p>
          <a:p>
            <a:pPr marL="457200" indent="-457200">
              <a:spcBef>
                <a:spcPct val="50000"/>
              </a:spcBef>
              <a:buFontTx/>
              <a:buChar char="•"/>
            </a:pPr>
            <a:r>
              <a:rPr lang="en-US"/>
              <a:t>The following requirements apply to </a:t>
            </a:r>
            <a:r>
              <a:rPr lang="en-US" i="1">
                <a:solidFill>
                  <a:srgbClr val="9E1C06"/>
                </a:solidFill>
              </a:rPr>
              <a:t>Business majors only</a:t>
            </a:r>
            <a:r>
              <a:rPr lang="en-US" b="1"/>
              <a:t>: To be eligible to enroll in any upper division courses, business majors must satisfy the following enrollment requirements: </a:t>
            </a:r>
            <a:r>
              <a:rPr lang="en-US"/>
              <a:t>(1) Complete 54 hours of  GenEd requirements and lower level Business math requirements; (2) complete the following lower level courses: ENG 1003 and ENG 1013; QM 2113.</a:t>
            </a:r>
            <a:endParaRPr lang="en-US" b="1"/>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wipe(left)">
                                      <p:cBhvr>
                                        <p:cTn id="7" dur="500"/>
                                        <p:tgtEl>
                                          <p:spTgt spid="286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wipe(left)">
                                      <p:cBhvr>
                                        <p:cTn id="12" dur="500"/>
                                        <p:tgtEl>
                                          <p:spTgt spid="286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wipe(left)">
                                      <p:cBhvr>
                                        <p:cTn id="17" dur="500"/>
                                        <p:tgtEl>
                                          <p:spTgt spid="286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8675">
                                            <p:txEl>
                                              <p:pRg st="3" end="3"/>
                                            </p:txEl>
                                          </p:spTgt>
                                        </p:tgtEl>
                                        <p:attrNameLst>
                                          <p:attrName>style.visibility</p:attrName>
                                        </p:attrNameLst>
                                      </p:cBhvr>
                                      <p:to>
                                        <p:strVal val="visible"/>
                                      </p:to>
                                    </p:set>
                                    <p:animEffect transition="in" filter="wipe(left)">
                                      <p:cBhvr>
                                        <p:cTn id="22" dur="500"/>
                                        <p:tgtEl>
                                          <p:spTgt spid="286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Textbook</a:t>
            </a:r>
            <a:endParaRPr lang="en-US" dirty="0"/>
          </a:p>
        </p:txBody>
      </p:sp>
      <p:sp>
        <p:nvSpPr>
          <p:cNvPr id="3" name="TextBox 2"/>
          <p:cNvSpPr txBox="1"/>
          <p:nvPr/>
        </p:nvSpPr>
        <p:spPr>
          <a:xfrm>
            <a:off x="533400" y="1600200"/>
            <a:ext cx="6096000" cy="3554819"/>
          </a:xfrm>
          <a:prstGeom prst="rect">
            <a:avLst/>
          </a:prstGeom>
          <a:noFill/>
        </p:spPr>
        <p:txBody>
          <a:bodyPr wrap="square" rtlCol="0">
            <a:spAutoFit/>
          </a:bodyPr>
          <a:lstStyle/>
          <a:p>
            <a:r>
              <a:rPr lang="en-US" dirty="0" smtClean="0"/>
              <a:t>The </a:t>
            </a:r>
            <a:r>
              <a:rPr lang="en-US" i="1" dirty="0" smtClean="0"/>
              <a:t>required</a:t>
            </a:r>
            <a:r>
              <a:rPr lang="en-US" dirty="0" smtClean="0"/>
              <a:t> text for this course is:</a:t>
            </a:r>
          </a:p>
          <a:p>
            <a:endParaRPr lang="en-US" dirty="0"/>
          </a:p>
          <a:p>
            <a:pPr>
              <a:spcBef>
                <a:spcPct val="50000"/>
              </a:spcBef>
            </a:pPr>
            <a:r>
              <a:rPr lang="en-US" dirty="0" smtClean="0"/>
              <a:t>V. Kip </a:t>
            </a:r>
            <a:r>
              <a:rPr lang="en-US" dirty="0" err="1" smtClean="0"/>
              <a:t>Viscusi</a:t>
            </a:r>
            <a:r>
              <a:rPr lang="en-US" dirty="0" smtClean="0"/>
              <a:t>, John Vernon, and Joseph Harrington. </a:t>
            </a:r>
            <a:r>
              <a:rPr lang="en-US" i="1" dirty="0" smtClean="0">
                <a:solidFill>
                  <a:schemeClr val="tx2"/>
                </a:solidFill>
              </a:rPr>
              <a:t>The Economics of Regulation and Antitrust</a:t>
            </a:r>
            <a:r>
              <a:rPr lang="en-US" dirty="0" smtClean="0"/>
              <a:t>, 4th edition. Cambridge, MA: MIT Press, 2005.</a:t>
            </a:r>
          </a:p>
          <a:p>
            <a:pPr>
              <a:spcBef>
                <a:spcPct val="50000"/>
              </a:spcBef>
              <a:buFontTx/>
              <a:buChar char="•"/>
            </a:pPr>
            <a:r>
              <a:rPr lang="en-US" dirty="0" smtClean="0"/>
              <a:t>You can purchase this text at the ASU Bookstore, or</a:t>
            </a:r>
          </a:p>
          <a:p>
            <a:pPr>
              <a:spcBef>
                <a:spcPct val="50000"/>
              </a:spcBef>
              <a:buFontTx/>
              <a:buChar char="•"/>
            </a:pPr>
            <a:r>
              <a:rPr lang="en-US" dirty="0" smtClean="0"/>
              <a:t>You can purchase the book through an online vendor such as  </a:t>
            </a:r>
            <a:r>
              <a:rPr lang="en-US" dirty="0" smtClean="0">
                <a:hlinkClick r:id="rId3"/>
              </a:rPr>
              <a:t>Campusbooks.com </a:t>
            </a:r>
            <a:r>
              <a:rPr lang="en-US" dirty="0" smtClean="0"/>
              <a:t> To purchase the book online, you need the ISBN number, which is: </a:t>
            </a:r>
            <a:r>
              <a:rPr lang="en-US" b="1" dirty="0" smtClean="0">
                <a:solidFill>
                  <a:srgbClr val="9E1C06"/>
                </a:solidFill>
              </a:rPr>
              <a:t>978-0-22075-022062-0</a:t>
            </a:r>
            <a:endParaRPr lang="en-US" dirty="0"/>
          </a:p>
          <a:p>
            <a:endParaRPr lang="en-US" dirty="0"/>
          </a:p>
        </p:txBody>
      </p:sp>
      <p:pic>
        <p:nvPicPr>
          <p:cNvPr id="26625" name="Picture 1"/>
          <p:cNvPicPr>
            <a:picLocks noChangeAspect="1" noChangeArrowheads="1"/>
          </p:cNvPicPr>
          <p:nvPr/>
        </p:nvPicPr>
        <p:blipFill>
          <a:blip r:embed="rId4" cstate="print"/>
          <a:srcRect/>
          <a:stretch>
            <a:fillRect/>
          </a:stretch>
        </p:blipFill>
        <p:spPr bwMode="auto">
          <a:xfrm>
            <a:off x="6400800" y="1676400"/>
            <a:ext cx="2286000" cy="2286000"/>
          </a:xfrm>
          <a:prstGeom prst="rect">
            <a:avLst/>
          </a:prstGeom>
          <a:noFill/>
          <a:ln w="9525">
            <a:noFill/>
            <a:miter lim="800000"/>
            <a:headEnd/>
            <a:tailEnd/>
          </a:ln>
        </p:spPr>
      </p:pic>
    </p:spTree>
  </p:cSld>
  <p:clrMapOvr>
    <a:masterClrMapping/>
  </p:clrMapOvr>
  <p:transition>
    <p:cut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Equipment and Software Needs</a:t>
            </a:r>
            <a:endParaRPr lang="en-US" dirty="0"/>
          </a:p>
        </p:txBody>
      </p:sp>
      <p:graphicFrame>
        <p:nvGraphicFramePr>
          <p:cNvPr id="22530" name="Object 1024"/>
          <p:cNvGraphicFramePr>
            <a:graphicFrameLocks noChangeAspect="1"/>
          </p:cNvGraphicFramePr>
          <p:nvPr/>
        </p:nvGraphicFramePr>
        <p:xfrm>
          <a:off x="6172200" y="2209800"/>
          <a:ext cx="2438400" cy="1447800"/>
        </p:xfrm>
        <a:graphic>
          <a:graphicData uri="http://schemas.openxmlformats.org/presentationml/2006/ole">
            <p:oleObj spid="_x0000_s22530" name="Clip" r:id="rId4" imgW="1352160" imgH="934200" progId="">
              <p:embed/>
            </p:oleObj>
          </a:graphicData>
        </a:graphic>
      </p:graphicFrame>
      <p:sp>
        <p:nvSpPr>
          <p:cNvPr id="4" name="TextBox 3"/>
          <p:cNvSpPr txBox="1"/>
          <p:nvPr/>
        </p:nvSpPr>
        <p:spPr>
          <a:xfrm>
            <a:off x="838200" y="1600200"/>
            <a:ext cx="5943600" cy="4093428"/>
          </a:xfrm>
          <a:prstGeom prst="rect">
            <a:avLst/>
          </a:prstGeom>
          <a:noFill/>
        </p:spPr>
        <p:txBody>
          <a:bodyPr wrap="square" rtlCol="0">
            <a:spAutoFit/>
          </a:bodyPr>
          <a:lstStyle/>
          <a:p>
            <a:r>
              <a:rPr lang="en-US" sz="2000" dirty="0" smtClean="0"/>
              <a:t>You must own or have access to the following items to take this course:</a:t>
            </a:r>
            <a:br>
              <a:rPr lang="en-US" sz="2000" dirty="0" smtClean="0"/>
            </a:br>
            <a:endParaRPr lang="en-US" sz="2000" dirty="0" smtClean="0"/>
          </a:p>
          <a:p>
            <a:pPr>
              <a:buFont typeface="Arial" pitchFamily="34" charset="0"/>
              <a:buChar char="•"/>
            </a:pPr>
            <a:r>
              <a:rPr lang="en-US" sz="2000" dirty="0" smtClean="0"/>
              <a:t>A computer will a recent vintage operating system;</a:t>
            </a:r>
          </a:p>
          <a:p>
            <a:pPr>
              <a:buFont typeface="Arial" pitchFamily="34" charset="0"/>
              <a:buChar char="•"/>
            </a:pPr>
            <a:r>
              <a:rPr lang="en-US" sz="2000" dirty="0" smtClean="0"/>
              <a:t>High speed internet service;</a:t>
            </a:r>
          </a:p>
          <a:p>
            <a:pPr>
              <a:buFont typeface="Arial" pitchFamily="34" charset="0"/>
              <a:buChar char="•"/>
            </a:pPr>
            <a:r>
              <a:rPr lang="en-US" sz="2000" dirty="0" smtClean="0"/>
              <a:t>Sound card and speakers;</a:t>
            </a:r>
          </a:p>
          <a:p>
            <a:pPr>
              <a:buFont typeface="Arial" pitchFamily="34" charset="0"/>
              <a:buChar char="•"/>
            </a:pPr>
            <a:r>
              <a:rPr lang="en-US" sz="2000" dirty="0" smtClean="0"/>
              <a:t>Printer; and </a:t>
            </a:r>
          </a:p>
          <a:p>
            <a:pPr>
              <a:buFont typeface="Arial" pitchFamily="34" charset="0"/>
              <a:buChar char="•"/>
            </a:pPr>
            <a:r>
              <a:rPr lang="en-US" sz="2000" dirty="0" smtClean="0"/>
              <a:t>The Microsoft Office 2007 suite of applications (specifically </a:t>
            </a:r>
            <a:r>
              <a:rPr lang="en-US" sz="2000" i="1" dirty="0" smtClean="0"/>
              <a:t>PowerPoint</a:t>
            </a:r>
            <a:r>
              <a:rPr lang="en-US" sz="2000" dirty="0" smtClean="0"/>
              <a:t>, </a:t>
            </a:r>
            <a:r>
              <a:rPr lang="en-US" sz="2000" i="1" dirty="0" smtClean="0"/>
              <a:t>Excel</a:t>
            </a:r>
            <a:r>
              <a:rPr lang="en-US" sz="2000" dirty="0" smtClean="0"/>
              <a:t>, and </a:t>
            </a:r>
            <a:r>
              <a:rPr lang="en-US" sz="2000" i="1" dirty="0" smtClean="0"/>
              <a:t>Word</a:t>
            </a:r>
            <a:r>
              <a:rPr lang="en-US" sz="2000" dirty="0" smtClean="0"/>
              <a:t>). Note that under the terms of the </a:t>
            </a:r>
            <a:r>
              <a:rPr lang="en-US" sz="2000" u="sng" dirty="0" smtClean="0">
                <a:hlinkClick r:id="rId5"/>
              </a:rPr>
              <a:t>Microsoft Campus Agreement</a:t>
            </a:r>
            <a:r>
              <a:rPr lang="en-US" sz="2000" dirty="0" smtClean="0"/>
              <a:t>, ASU students may obtain copies of </a:t>
            </a:r>
            <a:r>
              <a:rPr lang="en-US" sz="2000" i="1" dirty="0" smtClean="0"/>
              <a:t>Microsoft Office</a:t>
            </a:r>
            <a:r>
              <a:rPr lang="en-US" sz="2000" dirty="0" smtClean="0"/>
              <a:t> and </a:t>
            </a:r>
            <a:r>
              <a:rPr lang="en-US" sz="2000" i="1" dirty="0" smtClean="0"/>
              <a:t>Windows</a:t>
            </a:r>
            <a:r>
              <a:rPr lang="en-US" sz="2000" dirty="0" smtClean="0"/>
              <a:t> </a:t>
            </a:r>
            <a:r>
              <a:rPr lang="en-US" sz="2000" b="1" dirty="0" smtClean="0"/>
              <a:t>at no charge</a:t>
            </a:r>
            <a:r>
              <a:rPr lang="en-US" sz="2000" dirty="0" smtClean="0"/>
              <a:t>. </a:t>
            </a:r>
            <a:endParaRPr lang="en-US" sz="2000" dirty="0"/>
          </a:p>
        </p:txBody>
      </p:sp>
    </p:spTree>
  </p:cSld>
  <p:clrMapOvr>
    <a:masterClrMapping/>
  </p:clrMapOvr>
  <p:transition>
    <p:cut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Blackboard 8</a:t>
            </a:r>
            <a:endParaRPr lang="en-US" dirty="0"/>
          </a:p>
        </p:txBody>
      </p:sp>
      <p:pic>
        <p:nvPicPr>
          <p:cNvPr id="24578" name="Picture 2" descr="Blackboard">
            <a:hlinkClick r:id="rId3"/>
          </p:cNvPr>
          <p:cNvPicPr>
            <a:picLocks noChangeAspect="1" noChangeArrowheads="1"/>
          </p:cNvPicPr>
          <p:nvPr/>
        </p:nvPicPr>
        <p:blipFill>
          <a:blip r:embed="rId4" cstate="print"/>
          <a:srcRect/>
          <a:stretch>
            <a:fillRect/>
          </a:stretch>
        </p:blipFill>
        <p:spPr bwMode="auto">
          <a:xfrm>
            <a:off x="6553200" y="1752600"/>
            <a:ext cx="1379883" cy="1295400"/>
          </a:xfrm>
          <a:prstGeom prst="rect">
            <a:avLst/>
          </a:prstGeom>
          <a:noFill/>
        </p:spPr>
      </p:pic>
      <p:sp>
        <p:nvSpPr>
          <p:cNvPr id="4" name="TextBox 3"/>
          <p:cNvSpPr txBox="1"/>
          <p:nvPr/>
        </p:nvSpPr>
        <p:spPr>
          <a:xfrm>
            <a:off x="990600" y="1524000"/>
            <a:ext cx="5334000" cy="4139595"/>
          </a:xfrm>
          <a:prstGeom prst="rect">
            <a:avLst/>
          </a:prstGeom>
          <a:noFill/>
        </p:spPr>
        <p:txBody>
          <a:bodyPr wrap="square" rtlCol="0">
            <a:spAutoFit/>
          </a:bodyPr>
          <a:lstStyle/>
          <a:p>
            <a:pPr>
              <a:buFont typeface="Arial" pitchFamily="34" charset="0"/>
              <a:buChar char="•"/>
            </a:pPr>
            <a:endParaRPr lang="en-US" sz="2000" dirty="0" smtClean="0"/>
          </a:p>
          <a:p>
            <a:pPr>
              <a:spcBef>
                <a:spcPts val="600"/>
              </a:spcBef>
              <a:buFont typeface="Arial" pitchFamily="34" charset="0"/>
              <a:buChar char="•"/>
            </a:pPr>
            <a:r>
              <a:rPr lang="en-US" sz="2000" dirty="0" smtClean="0"/>
              <a:t>We will use the Blackboard 8 course management system for this course.</a:t>
            </a:r>
          </a:p>
          <a:p>
            <a:pPr>
              <a:spcBef>
                <a:spcPts val="600"/>
              </a:spcBef>
              <a:buFont typeface="Arial" pitchFamily="34" charset="0"/>
              <a:buChar char="•"/>
            </a:pPr>
            <a:r>
              <a:rPr lang="en-US" sz="2000" dirty="0" smtClean="0"/>
              <a:t>You should be enrolled in Blackboard automatically.</a:t>
            </a:r>
          </a:p>
          <a:p>
            <a:pPr>
              <a:spcBef>
                <a:spcPts val="600"/>
              </a:spcBef>
              <a:buFont typeface="Arial" pitchFamily="34" charset="0"/>
              <a:buChar char="•"/>
            </a:pPr>
            <a:r>
              <a:rPr lang="en-US" sz="2000" dirty="0" smtClean="0"/>
              <a:t>Browse to </a:t>
            </a:r>
            <a:r>
              <a:rPr lang="en-US" sz="2000" dirty="0" err="1" smtClean="0">
                <a:hlinkClick r:id="rId3"/>
              </a:rPr>
              <a:t>http://blackboard.astate.edu</a:t>
            </a:r>
            <a:r>
              <a:rPr lang="en-US" sz="2000" dirty="0" smtClean="0"/>
              <a:t>  </a:t>
            </a:r>
          </a:p>
          <a:p>
            <a:pPr>
              <a:spcBef>
                <a:spcPts val="600"/>
              </a:spcBef>
              <a:buFont typeface="Arial" pitchFamily="34" charset="0"/>
              <a:buChar char="•"/>
            </a:pPr>
            <a:r>
              <a:rPr lang="en-US" sz="2000" dirty="0" smtClean="0"/>
              <a:t>Announcements, course content, homework assignments, and other materials will be available at the ECON </a:t>
            </a:r>
            <a:r>
              <a:rPr lang="en-US" sz="2000" dirty="0" smtClean="0"/>
              <a:t>4333 </a:t>
            </a:r>
            <a:r>
              <a:rPr lang="en-US" sz="2000" dirty="0" smtClean="0"/>
              <a:t>site.</a:t>
            </a:r>
          </a:p>
          <a:p>
            <a:pPr>
              <a:spcBef>
                <a:spcPts val="600"/>
              </a:spcBef>
              <a:buFont typeface="Arial" pitchFamily="34" charset="0"/>
              <a:buChar char="•"/>
            </a:pPr>
            <a:r>
              <a:rPr lang="en-US" sz="2000" dirty="0" smtClean="0"/>
              <a:t>The first </a:t>
            </a:r>
            <a:r>
              <a:rPr lang="en-US" sz="2000" dirty="0" smtClean="0"/>
              <a:t>examination </a:t>
            </a:r>
            <a:r>
              <a:rPr lang="en-US" sz="2000" dirty="0" smtClean="0"/>
              <a:t>will be administered online using Blackboard.   </a:t>
            </a:r>
          </a:p>
          <a:p>
            <a:endParaRPr lang="en-US" dirty="0"/>
          </a:p>
        </p:txBody>
      </p:sp>
    </p:spTree>
  </p:cSld>
  <p:clrMapOvr>
    <a:masterClrMapping/>
  </p:clrMapOvr>
  <p:transition>
    <p:cut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Modules</a:t>
            </a:r>
            <a:endParaRPr lang="en-US" dirty="0"/>
          </a:p>
        </p:txBody>
      </p:sp>
      <p:pic>
        <p:nvPicPr>
          <p:cNvPr id="26626" name="Picture 2" descr="C:\Users\Chris\AppData\Local\Microsoft\Windows\Temporary Internet Files\Content.IE5\KBL5PTP0\MCj00824830000[1].wmf"/>
          <p:cNvPicPr>
            <a:picLocks noChangeAspect="1" noChangeArrowheads="1"/>
          </p:cNvPicPr>
          <p:nvPr/>
        </p:nvPicPr>
        <p:blipFill>
          <a:blip r:embed="rId3" cstate="print"/>
          <a:srcRect/>
          <a:stretch>
            <a:fillRect/>
          </a:stretch>
        </p:blipFill>
        <p:spPr bwMode="auto">
          <a:xfrm>
            <a:off x="6934200" y="1600200"/>
            <a:ext cx="1484313" cy="1411663"/>
          </a:xfrm>
          <a:prstGeom prst="rect">
            <a:avLst/>
          </a:prstGeom>
          <a:noFill/>
        </p:spPr>
      </p:pic>
      <p:sp>
        <p:nvSpPr>
          <p:cNvPr id="4" name="TextBox 3"/>
          <p:cNvSpPr txBox="1"/>
          <p:nvPr/>
        </p:nvSpPr>
        <p:spPr>
          <a:xfrm>
            <a:off x="1295400" y="1905000"/>
            <a:ext cx="5486400" cy="2708434"/>
          </a:xfrm>
          <a:prstGeom prst="rect">
            <a:avLst/>
          </a:prstGeom>
          <a:noFill/>
        </p:spPr>
        <p:txBody>
          <a:bodyPr wrap="square" rtlCol="0">
            <a:spAutoFit/>
          </a:bodyPr>
          <a:lstStyle/>
          <a:p>
            <a:pPr>
              <a:spcBef>
                <a:spcPts val="600"/>
              </a:spcBef>
              <a:buFont typeface="Arial" pitchFamily="34" charset="0"/>
              <a:buChar char="•"/>
            </a:pPr>
            <a:r>
              <a:rPr lang="en-US" sz="2000" dirty="0" smtClean="0"/>
              <a:t>The course is organized into </a:t>
            </a:r>
            <a:r>
              <a:rPr lang="en-US" sz="2000" dirty="0" smtClean="0"/>
              <a:t>thirteen  </a:t>
            </a:r>
            <a:r>
              <a:rPr lang="en-US" sz="2000" dirty="0" smtClean="0"/>
              <a:t>(</a:t>
            </a:r>
            <a:r>
              <a:rPr lang="en-US" sz="2000" dirty="0" smtClean="0"/>
              <a:t>13) </a:t>
            </a:r>
            <a:r>
              <a:rPr lang="en-US" sz="2000" dirty="0" smtClean="0"/>
              <a:t>modules spaced over fourteen (14) weeks.</a:t>
            </a:r>
          </a:p>
          <a:p>
            <a:pPr>
              <a:spcBef>
                <a:spcPts val="600"/>
              </a:spcBef>
              <a:buFont typeface="Arial" pitchFamily="34" charset="0"/>
              <a:buChar char="•"/>
            </a:pPr>
            <a:r>
              <a:rPr lang="en-US" sz="2000" dirty="0" smtClean="0"/>
              <a:t>Each module contains  a reading assignment, one or more PowerPoint presentations, and other content such as</a:t>
            </a:r>
            <a:r>
              <a:rPr lang="en-US" sz="2000" i="1" dirty="0" smtClean="0"/>
              <a:t> MP3 </a:t>
            </a:r>
            <a:r>
              <a:rPr lang="en-US" sz="2000" dirty="0" smtClean="0"/>
              <a:t>files.  </a:t>
            </a:r>
          </a:p>
          <a:p>
            <a:pPr>
              <a:spcBef>
                <a:spcPts val="600"/>
              </a:spcBef>
              <a:buFont typeface="Arial" pitchFamily="34" charset="0"/>
              <a:buChar char="•"/>
            </a:pPr>
            <a:r>
              <a:rPr lang="en-US" sz="2000" dirty="0" smtClean="0"/>
              <a:t>Access the modules by clicking on the Modules button in the ECON </a:t>
            </a:r>
            <a:r>
              <a:rPr lang="en-US" sz="2000" dirty="0" smtClean="0"/>
              <a:t>4333 </a:t>
            </a:r>
            <a:r>
              <a:rPr lang="en-US" sz="2000" dirty="0" smtClean="0"/>
              <a:t>section of </a:t>
            </a:r>
            <a:r>
              <a:rPr lang="en-US" sz="2000" dirty="0" smtClean="0">
                <a:hlinkClick r:id="rId4"/>
              </a:rPr>
              <a:t>Blackboard 8</a:t>
            </a:r>
            <a:r>
              <a:rPr lang="en-US" sz="2000" dirty="0" smtClean="0"/>
              <a:t>. </a:t>
            </a:r>
            <a:endParaRPr lang="en-US" sz="2000" dirty="0"/>
          </a:p>
        </p:txBody>
      </p:sp>
    </p:spTree>
  </p:cSld>
  <p:clrMapOvr>
    <a:masterClrMapping/>
  </p:clrMapOvr>
  <p:transition>
    <p:cut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06868" y="442158"/>
            <a:ext cx="5883564" cy="545394"/>
          </a:xfrm>
        </p:spPr>
        <p:txBody>
          <a:bodyPr>
            <a:normAutofit fontScale="90000"/>
          </a:bodyPr>
          <a:lstStyle/>
          <a:p>
            <a:r>
              <a:rPr lang="en-US" dirty="0" smtClean="0"/>
              <a:t>Course Requirements</a:t>
            </a:r>
            <a:endParaRPr lang="en-US" dirty="0"/>
          </a:p>
        </p:txBody>
      </p:sp>
      <p:pic>
        <p:nvPicPr>
          <p:cNvPr id="27651" name="Picture 3" descr="C:\Users\Chris\AppData\Local\Microsoft\Windows\Temporary Internet Files\Content.IE5\83ZT8NEX\MCj02330310000[1].wmf"/>
          <p:cNvPicPr>
            <a:picLocks noChangeAspect="1" noChangeArrowheads="1"/>
          </p:cNvPicPr>
          <p:nvPr/>
        </p:nvPicPr>
        <p:blipFill>
          <a:blip r:embed="rId3" cstate="print"/>
          <a:srcRect/>
          <a:stretch>
            <a:fillRect/>
          </a:stretch>
        </p:blipFill>
        <p:spPr bwMode="auto">
          <a:xfrm>
            <a:off x="6705600" y="1447800"/>
            <a:ext cx="1807029" cy="1844675"/>
          </a:xfrm>
          <a:prstGeom prst="rect">
            <a:avLst/>
          </a:prstGeom>
          <a:noFill/>
        </p:spPr>
      </p:pic>
      <p:sp>
        <p:nvSpPr>
          <p:cNvPr id="6" name="TextBox 5"/>
          <p:cNvSpPr txBox="1"/>
          <p:nvPr/>
        </p:nvSpPr>
        <p:spPr>
          <a:xfrm>
            <a:off x="1143000" y="1524000"/>
            <a:ext cx="5410200" cy="1785104"/>
          </a:xfrm>
          <a:prstGeom prst="rect">
            <a:avLst/>
          </a:prstGeom>
          <a:noFill/>
        </p:spPr>
        <p:txBody>
          <a:bodyPr wrap="square" rtlCol="0">
            <a:spAutoFit/>
          </a:bodyPr>
          <a:lstStyle/>
          <a:p>
            <a:pPr>
              <a:spcBef>
                <a:spcPts val="600"/>
              </a:spcBef>
              <a:spcAft>
                <a:spcPts val="600"/>
              </a:spcAft>
            </a:pPr>
            <a:r>
              <a:rPr lang="en-US" sz="2000" dirty="0" smtClean="0"/>
              <a:t>The  course requirements include:</a:t>
            </a:r>
          </a:p>
          <a:p>
            <a:pPr marL="457200" indent="-457200">
              <a:spcBef>
                <a:spcPts val="600"/>
              </a:spcBef>
              <a:spcAft>
                <a:spcPts val="600"/>
              </a:spcAft>
              <a:buFont typeface="+mj-lt"/>
              <a:buAutoNum type="arabicPeriod"/>
            </a:pPr>
            <a:r>
              <a:rPr lang="en-US" sz="2000" dirty="0" smtClean="0"/>
              <a:t>4</a:t>
            </a:r>
            <a:r>
              <a:rPr lang="en-US" sz="2000" dirty="0" smtClean="0"/>
              <a:t> </a:t>
            </a:r>
            <a:r>
              <a:rPr lang="en-US" sz="2000" dirty="0" smtClean="0"/>
              <a:t>homework assignments</a:t>
            </a:r>
          </a:p>
          <a:p>
            <a:pPr marL="457200" indent="-457200">
              <a:spcBef>
                <a:spcPts val="600"/>
              </a:spcBef>
              <a:spcAft>
                <a:spcPts val="600"/>
              </a:spcAft>
              <a:buFont typeface="+mj-lt"/>
              <a:buAutoNum type="arabicPeriod"/>
            </a:pPr>
            <a:r>
              <a:rPr lang="en-US" sz="2000" dirty="0" smtClean="0"/>
              <a:t>A book review</a:t>
            </a:r>
          </a:p>
          <a:p>
            <a:pPr marL="457200" indent="-457200">
              <a:spcBef>
                <a:spcPts val="600"/>
              </a:spcBef>
              <a:spcAft>
                <a:spcPts val="600"/>
              </a:spcAft>
              <a:buFont typeface="+mj-lt"/>
              <a:buAutoNum type="arabicPeriod"/>
            </a:pPr>
            <a:r>
              <a:rPr lang="en-US" sz="2000" dirty="0" smtClean="0"/>
              <a:t>2 </a:t>
            </a:r>
            <a:r>
              <a:rPr lang="en-US" sz="2000" dirty="0" smtClean="0"/>
              <a:t>examinations </a:t>
            </a:r>
            <a:endParaRPr lang="en-US" sz="2000" dirty="0"/>
          </a:p>
        </p:txBody>
      </p:sp>
      <p:sp>
        <p:nvSpPr>
          <p:cNvPr id="7" name="TextBox 6"/>
          <p:cNvSpPr txBox="1"/>
          <p:nvPr/>
        </p:nvSpPr>
        <p:spPr>
          <a:xfrm>
            <a:off x="914400" y="3429000"/>
            <a:ext cx="6858000" cy="2585323"/>
          </a:xfrm>
          <a:prstGeom prst="rect">
            <a:avLst/>
          </a:prstGeom>
          <a:noFill/>
        </p:spPr>
        <p:txBody>
          <a:bodyPr wrap="square" rtlCol="0">
            <a:spAutoFit/>
          </a:bodyPr>
          <a:lstStyle/>
          <a:p>
            <a:pPr>
              <a:buFont typeface="Arial" pitchFamily="34" charset="0"/>
              <a:buChar char="•"/>
            </a:pPr>
            <a:r>
              <a:rPr lang="en-US" dirty="0" smtClean="0"/>
              <a:t>Homework assignments will be submitted  as e-mail attachments, by fax, or using the digital drop box feature of Blackboard.</a:t>
            </a:r>
          </a:p>
          <a:p>
            <a:pPr>
              <a:buFont typeface="Arial" pitchFamily="34" charset="0"/>
              <a:buChar char="•"/>
            </a:pPr>
            <a:r>
              <a:rPr lang="en-US" dirty="0" smtClean="0"/>
              <a:t>The </a:t>
            </a:r>
            <a:r>
              <a:rPr lang="en-US" dirty="0" smtClean="0"/>
              <a:t>first  </a:t>
            </a:r>
            <a:r>
              <a:rPr lang="en-US" dirty="0" smtClean="0"/>
              <a:t>will </a:t>
            </a:r>
            <a:r>
              <a:rPr lang="en-US" dirty="0" smtClean="0"/>
              <a:t>be administered online using Blackboard. </a:t>
            </a:r>
            <a:endParaRPr lang="en-US" dirty="0" smtClean="0"/>
          </a:p>
          <a:p>
            <a:pPr>
              <a:buFont typeface="Arial" pitchFamily="34" charset="0"/>
              <a:buChar char="•"/>
            </a:pPr>
            <a:r>
              <a:rPr lang="en-US" dirty="0" smtClean="0"/>
              <a:t>The final examination is proctored, but can be taken at ASU-Jonesboro, ASU-Beebe, ASU-Mt. Home, ASU-Heber Springs, or one of the ASU “Degree Centers” at West Memphis, Blytheville, </a:t>
            </a:r>
            <a:r>
              <a:rPr lang="en-US" dirty="0" smtClean="0"/>
              <a:t>or </a:t>
            </a:r>
            <a:r>
              <a:rPr lang="en-US" dirty="0" smtClean="0"/>
              <a:t>Forrest City.</a:t>
            </a:r>
          </a:p>
          <a:p>
            <a:pPr>
              <a:buFont typeface="Arial" pitchFamily="34" charset="0"/>
              <a:buChar char="•"/>
            </a:pPr>
            <a:endParaRPr lang="en-US" dirty="0"/>
          </a:p>
        </p:txBody>
      </p:sp>
    </p:spTree>
  </p:cSld>
  <p:clrMapOvr>
    <a:masterClrMapping/>
  </p:clrMapOvr>
  <p:transition>
    <p:cut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 Review</a:t>
            </a:r>
            <a:endParaRPr lang="en-US" dirty="0"/>
          </a:p>
        </p:txBody>
      </p:sp>
      <p:sp>
        <p:nvSpPr>
          <p:cNvPr id="4" name="TextBox 3"/>
          <p:cNvSpPr txBox="1"/>
          <p:nvPr/>
        </p:nvSpPr>
        <p:spPr>
          <a:xfrm>
            <a:off x="381000" y="1371600"/>
            <a:ext cx="8229600" cy="4924425"/>
          </a:xfrm>
          <a:prstGeom prst="rect">
            <a:avLst/>
          </a:prstGeom>
          <a:noFill/>
        </p:spPr>
        <p:txBody>
          <a:bodyPr wrap="square" rtlCol="0">
            <a:spAutoFit/>
          </a:bodyPr>
          <a:lstStyle/>
          <a:p>
            <a:r>
              <a:rPr lang="en-US" dirty="0" smtClean="0"/>
              <a:t>As part of the course requirements, students are to submit a review of </a:t>
            </a:r>
            <a:r>
              <a:rPr lang="en-US" dirty="0" smtClean="0"/>
              <a:t>the </a:t>
            </a:r>
            <a:r>
              <a:rPr lang="en-US" dirty="0" smtClean="0"/>
              <a:t>following book</a:t>
            </a:r>
            <a:r>
              <a:rPr lang="en-US" dirty="0" smtClean="0"/>
              <a:t>:</a:t>
            </a:r>
            <a:br>
              <a:rPr lang="en-US" dirty="0" smtClean="0"/>
            </a:br>
            <a:endParaRPr lang="en-US" dirty="0" smtClean="0"/>
          </a:p>
          <a:p>
            <a:r>
              <a:rPr lang="en-US" dirty="0" smtClean="0"/>
              <a:t>Robert </a:t>
            </a:r>
            <a:r>
              <a:rPr lang="en-US" dirty="0" err="1" smtClean="0"/>
              <a:t>Pitovsky</a:t>
            </a:r>
            <a:r>
              <a:rPr lang="en-US" dirty="0" smtClean="0"/>
              <a:t>, Editor.  </a:t>
            </a:r>
            <a:r>
              <a:rPr lang="en-US" i="1" dirty="0" smtClean="0"/>
              <a:t>How the Chicago School Overshot the Mark: The Effect of Conservative Economic Analysis on U.S. Antitrust</a:t>
            </a:r>
            <a:r>
              <a:rPr lang="en-US" dirty="0" smtClean="0"/>
              <a:t> (Oxford: Oxford University Press), 2008. ISBN-10: 0195339762.  ISBN-13</a:t>
            </a:r>
            <a:r>
              <a:rPr lang="en-US" b="1" dirty="0" smtClean="0"/>
              <a:t>:</a:t>
            </a:r>
            <a:r>
              <a:rPr lang="en-US" dirty="0" smtClean="0"/>
              <a:t> 978-0195339765</a:t>
            </a:r>
            <a:r>
              <a:rPr lang="en-US" dirty="0" smtClean="0"/>
              <a:t>.</a:t>
            </a:r>
          </a:p>
          <a:p>
            <a:endParaRPr lang="en-US" dirty="0" smtClean="0"/>
          </a:p>
          <a:p>
            <a:r>
              <a:rPr lang="en-US" dirty="0" smtClean="0"/>
              <a:t>This book is not in stock at the ASU Bookstore. You should purchase the book as quickly as possible. I recommend using online booksellers sellers such as Amazon, Barnes and Noble, or Powell’s Books. You should be able to obtain an inexpensive used copy</a:t>
            </a:r>
            <a:r>
              <a:rPr lang="en-US" dirty="0" smtClean="0"/>
              <a:t>.</a:t>
            </a:r>
            <a:br>
              <a:rPr lang="en-US" dirty="0" smtClean="0"/>
            </a:br>
            <a:endParaRPr lang="en-US" dirty="0" smtClean="0"/>
          </a:p>
          <a:p>
            <a:r>
              <a:rPr lang="en-US" sz="1600" dirty="0" smtClean="0"/>
              <a:t>The book review should be a minimum of 5 pages and is to be typed (double spaced) and checked for proper grammar and spelling. You will receive further instructions for the book review by email. The book review is due no later than </a:t>
            </a:r>
            <a:r>
              <a:rPr lang="en-US" sz="1600" b="1" dirty="0" smtClean="0"/>
              <a:t>Friday, April 10</a:t>
            </a:r>
            <a:r>
              <a:rPr lang="en-US" sz="1600" dirty="0" smtClean="0"/>
              <a:t>. </a:t>
            </a:r>
            <a:r>
              <a:rPr lang="en-US" sz="1600" dirty="0" smtClean="0"/>
              <a:t> </a:t>
            </a:r>
            <a:r>
              <a:rPr lang="en-US" sz="1600" dirty="0" smtClean="0"/>
              <a:t>Send your book review as an email attachment to crbrown@astate.edu. Or you may use the digital drop box feature in </a:t>
            </a:r>
            <a:r>
              <a:rPr lang="en-US" sz="1600" u="sng" dirty="0" smtClean="0">
                <a:hlinkClick r:id="rId2"/>
              </a:rPr>
              <a:t>Blackboard</a:t>
            </a:r>
            <a:r>
              <a:rPr lang="en-US" sz="1600" dirty="0" smtClean="0"/>
              <a:t> . Or fax to 870-972-3417.   </a:t>
            </a:r>
          </a:p>
          <a:p>
            <a:endParaRPr lang="en-US" dirty="0"/>
          </a:p>
        </p:txBody>
      </p:sp>
      <p:pic>
        <p:nvPicPr>
          <p:cNvPr id="45059" name="Picture 3" descr="C:\Documents and Settings\crbrown\Local Settings\Temporary Internet Files\Content.IE5\K9MKELV0\MCj04404240000[1].wmf"/>
          <p:cNvPicPr>
            <a:picLocks noChangeAspect="1" noChangeArrowheads="1"/>
          </p:cNvPicPr>
          <p:nvPr/>
        </p:nvPicPr>
        <p:blipFill>
          <a:blip r:embed="rId3" cstate="print"/>
          <a:srcRect/>
          <a:stretch>
            <a:fillRect/>
          </a:stretch>
        </p:blipFill>
        <p:spPr bwMode="auto">
          <a:xfrm>
            <a:off x="7467600" y="152400"/>
            <a:ext cx="1320800" cy="1212850"/>
          </a:xfrm>
          <a:prstGeom prst="rect">
            <a:avLst/>
          </a:prstGeom>
          <a:noFill/>
        </p:spPr>
      </p:pic>
    </p:spTree>
  </p:cSld>
  <p:clrMapOvr>
    <a:masterClrMapping/>
  </p:clrMapOvr>
  <p:transition>
    <p:cut thruBlk="1"/>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339</TotalTime>
  <Words>541</Words>
  <Application>Microsoft Office PowerPoint</Application>
  <PresentationFormat>On-screen Show (4:3)</PresentationFormat>
  <Paragraphs>90</Paragraphs>
  <Slides>12</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Civic</vt:lpstr>
      <vt:lpstr>Clip</vt:lpstr>
      <vt:lpstr>Welcome to ECON 4333 (web-assisted)</vt:lpstr>
      <vt:lpstr>Slide 2</vt:lpstr>
      <vt:lpstr>Course Prerequisites</vt:lpstr>
      <vt:lpstr>The Textbook</vt:lpstr>
      <vt:lpstr>Equipment and Software Needs</vt:lpstr>
      <vt:lpstr>Blackboard 8</vt:lpstr>
      <vt:lpstr>Course Modules</vt:lpstr>
      <vt:lpstr>Course Requirements</vt:lpstr>
      <vt:lpstr>Book Review</vt:lpstr>
      <vt:lpstr>Determining the Course Grade</vt:lpstr>
      <vt:lpstr>The Grading Scale</vt:lpstr>
      <vt:lpstr>E-Mail : Student Mail ONLY!!</vt:lpstr>
    </vt:vector>
  </TitlesOfParts>
  <Company>Arkansas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ECON 6313 (web-assisted)</dc:title>
  <dc:creator>Chris</dc:creator>
  <cp:lastModifiedBy>crbrown</cp:lastModifiedBy>
  <cp:revision>31</cp:revision>
  <dcterms:created xsi:type="dcterms:W3CDTF">2009-08-09T16:11:53Z</dcterms:created>
  <dcterms:modified xsi:type="dcterms:W3CDTF">2010-01-10T18:02:40Z</dcterms:modified>
</cp:coreProperties>
</file>